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9"/>
  </p:notesMasterIdLst>
  <p:sldIdLst>
    <p:sldId id="258" r:id="rId2"/>
    <p:sldId id="259" r:id="rId3"/>
    <p:sldId id="260" r:id="rId4"/>
    <p:sldId id="261" r:id="rId5"/>
    <p:sldId id="262" r:id="rId6"/>
    <p:sldId id="366" r:id="rId7"/>
    <p:sldId id="263" r:id="rId8"/>
    <p:sldId id="264" r:id="rId9"/>
    <p:sldId id="265" r:id="rId10"/>
    <p:sldId id="266" r:id="rId11"/>
    <p:sldId id="272" r:id="rId12"/>
    <p:sldId id="273" r:id="rId13"/>
    <p:sldId id="274" r:id="rId14"/>
    <p:sldId id="275" r:id="rId15"/>
    <p:sldId id="276" r:id="rId16"/>
    <p:sldId id="277" r:id="rId17"/>
    <p:sldId id="370" r:id="rId18"/>
    <p:sldId id="279" r:id="rId19"/>
    <p:sldId id="280"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368" r:id="rId36"/>
    <p:sldId id="297" r:id="rId37"/>
    <p:sldId id="369" r:id="rId38"/>
    <p:sldId id="298" r:id="rId39"/>
    <p:sldId id="299" r:id="rId40"/>
    <p:sldId id="300" r:id="rId41"/>
    <p:sldId id="301" r:id="rId42"/>
    <p:sldId id="302" r:id="rId43"/>
    <p:sldId id="305" r:id="rId44"/>
    <p:sldId id="308"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2" r:id="rId67"/>
    <p:sldId id="333" r:id="rId68"/>
    <p:sldId id="334" r:id="rId69"/>
    <p:sldId id="367" r:id="rId70"/>
    <p:sldId id="335" r:id="rId71"/>
    <p:sldId id="336" r:id="rId72"/>
    <p:sldId id="337" r:id="rId73"/>
    <p:sldId id="338" r:id="rId74"/>
    <p:sldId id="339" r:id="rId75"/>
    <p:sldId id="340" r:id="rId76"/>
    <p:sldId id="341" r:id="rId77"/>
    <p:sldId id="342" r:id="rId78"/>
    <p:sldId id="354" r:id="rId79"/>
    <p:sldId id="372" r:id="rId80"/>
    <p:sldId id="371" r:id="rId81"/>
    <p:sldId id="355" r:id="rId82"/>
    <p:sldId id="356" r:id="rId83"/>
    <p:sldId id="357" r:id="rId84"/>
    <p:sldId id="358" r:id="rId85"/>
    <p:sldId id="363" r:id="rId86"/>
    <p:sldId id="364" r:id="rId87"/>
    <p:sldId id="365"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71" autoAdjust="0"/>
  </p:normalViewPr>
  <p:slideViewPr>
    <p:cSldViewPr>
      <p:cViewPr>
        <p:scale>
          <a:sx n="75" d="100"/>
          <a:sy n="75" d="100"/>
        </p:scale>
        <p:origin x="-2664" y="-86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6CC338-94D1-E340-8FB2-789293DBE364}" type="doc">
      <dgm:prSet loTypeId="urn:microsoft.com/office/officeart/2005/8/layout/cycle3" loCatId="cycle" qsTypeId="urn:microsoft.com/office/officeart/2005/8/quickstyle/simple4" qsCatId="simple" csTypeId="urn:microsoft.com/office/officeart/2005/8/colors/accent1_2" csCatId="accent1" phldr="1"/>
      <dgm:spPr/>
      <dgm:t>
        <a:bodyPr/>
        <a:lstStyle/>
        <a:p>
          <a:endParaRPr lang="en-US"/>
        </a:p>
      </dgm:t>
    </dgm:pt>
    <dgm:pt modelId="{E028FCFF-F954-A849-9DF7-F2F91CC27D98}">
      <dgm:prSet phldrT="[Text]"/>
      <dgm:spPr/>
      <dgm:t>
        <a:bodyPr/>
        <a:lstStyle/>
        <a:p>
          <a:r>
            <a:rPr lang="en-US" dirty="0" smtClean="0"/>
            <a:t>Healthy ASB</a:t>
          </a:r>
          <a:endParaRPr lang="en-US" dirty="0"/>
        </a:p>
      </dgm:t>
    </dgm:pt>
    <dgm:pt modelId="{1EC59B80-1A0E-4349-AE9F-2A687AE55647}" type="parTrans" cxnId="{8D18AF44-6A62-C546-B411-0907B39FC803}">
      <dgm:prSet/>
      <dgm:spPr/>
      <dgm:t>
        <a:bodyPr/>
        <a:lstStyle/>
        <a:p>
          <a:endParaRPr lang="en-US"/>
        </a:p>
      </dgm:t>
    </dgm:pt>
    <dgm:pt modelId="{5FB2C96E-4A4D-224C-8FFB-44DF370B45DA}" type="sibTrans" cxnId="{8D18AF44-6A62-C546-B411-0907B39FC803}">
      <dgm:prSet/>
      <dgm:spPr/>
      <dgm:t>
        <a:bodyPr/>
        <a:lstStyle/>
        <a:p>
          <a:endParaRPr lang="en-US" dirty="0"/>
        </a:p>
      </dgm:t>
    </dgm:pt>
    <dgm:pt modelId="{D7359E27-9F2B-BE42-B5A8-53561404F3A6}">
      <dgm:prSet phldrT="[Text]"/>
      <dgm:spPr/>
      <dgm:t>
        <a:bodyPr/>
        <a:lstStyle/>
        <a:p>
          <a:r>
            <a:rPr lang="en-US" dirty="0" smtClean="0"/>
            <a:t>Oversight</a:t>
          </a:r>
          <a:endParaRPr lang="en-US" dirty="0"/>
        </a:p>
      </dgm:t>
    </dgm:pt>
    <dgm:pt modelId="{959EFCE3-2F61-CC41-8BCF-94005AB34883}" type="parTrans" cxnId="{E6F3ACEF-639D-654C-B59A-87EF5AAFB6AD}">
      <dgm:prSet/>
      <dgm:spPr/>
      <dgm:t>
        <a:bodyPr/>
        <a:lstStyle/>
        <a:p>
          <a:endParaRPr lang="en-US"/>
        </a:p>
      </dgm:t>
    </dgm:pt>
    <dgm:pt modelId="{1F99E8AA-8E03-1E4E-A6A0-5FB4C3CFE51A}" type="sibTrans" cxnId="{E6F3ACEF-639D-654C-B59A-87EF5AAFB6AD}">
      <dgm:prSet/>
      <dgm:spPr/>
      <dgm:t>
        <a:bodyPr/>
        <a:lstStyle/>
        <a:p>
          <a:endParaRPr lang="en-US"/>
        </a:p>
      </dgm:t>
    </dgm:pt>
    <dgm:pt modelId="{6D452F58-89D9-964B-AF31-A5C398F06146}">
      <dgm:prSet phldrT="[Text]"/>
      <dgm:spPr/>
      <dgm:t>
        <a:bodyPr/>
        <a:lstStyle/>
        <a:p>
          <a:r>
            <a:rPr lang="en-US" dirty="0" smtClean="0"/>
            <a:t>Budgets</a:t>
          </a:r>
          <a:endParaRPr lang="en-US" dirty="0"/>
        </a:p>
      </dgm:t>
    </dgm:pt>
    <dgm:pt modelId="{A780C74E-B7E6-6D4F-B0B0-8AE92550684A}" type="parTrans" cxnId="{4B598E59-D103-5B4D-95E2-0D23BB54758E}">
      <dgm:prSet/>
      <dgm:spPr/>
      <dgm:t>
        <a:bodyPr/>
        <a:lstStyle/>
        <a:p>
          <a:endParaRPr lang="en-US"/>
        </a:p>
      </dgm:t>
    </dgm:pt>
    <dgm:pt modelId="{034090ED-5E49-174D-BEF1-EE2EC3CFAA6F}" type="sibTrans" cxnId="{4B598E59-D103-5B4D-95E2-0D23BB54758E}">
      <dgm:prSet/>
      <dgm:spPr/>
      <dgm:t>
        <a:bodyPr/>
        <a:lstStyle/>
        <a:p>
          <a:endParaRPr lang="en-US"/>
        </a:p>
      </dgm:t>
    </dgm:pt>
    <dgm:pt modelId="{367F9F5E-EF30-034E-AC0D-A1DD6CC46A82}">
      <dgm:prSet phldrT="[Text]"/>
      <dgm:spPr/>
      <dgm:t>
        <a:bodyPr/>
        <a:lstStyle/>
        <a:p>
          <a:r>
            <a:rPr lang="en-US" dirty="0" smtClean="0"/>
            <a:t>Revenue Potentials</a:t>
          </a:r>
          <a:endParaRPr lang="en-US" dirty="0"/>
        </a:p>
      </dgm:t>
    </dgm:pt>
    <dgm:pt modelId="{346C1451-69FE-2046-8F54-6C04A7DE4C41}" type="parTrans" cxnId="{7C574B3C-5713-A74E-9AD8-D879579246BA}">
      <dgm:prSet/>
      <dgm:spPr/>
      <dgm:t>
        <a:bodyPr/>
        <a:lstStyle/>
        <a:p>
          <a:endParaRPr lang="en-US"/>
        </a:p>
      </dgm:t>
    </dgm:pt>
    <dgm:pt modelId="{92A73B90-4BD2-AB4D-A3D0-518F9276CA52}" type="sibTrans" cxnId="{7C574B3C-5713-A74E-9AD8-D879579246BA}">
      <dgm:prSet/>
      <dgm:spPr/>
      <dgm:t>
        <a:bodyPr/>
        <a:lstStyle/>
        <a:p>
          <a:endParaRPr lang="en-US"/>
        </a:p>
      </dgm:t>
    </dgm:pt>
    <dgm:pt modelId="{33151C28-96CB-784E-A25D-4D725C037942}">
      <dgm:prSet phldrT="[Text]"/>
      <dgm:spPr/>
      <dgm:t>
        <a:bodyPr/>
        <a:lstStyle/>
        <a:p>
          <a:r>
            <a:rPr lang="en-US" dirty="0" smtClean="0"/>
            <a:t>Internal Controls</a:t>
          </a:r>
          <a:endParaRPr lang="en-US" dirty="0"/>
        </a:p>
      </dgm:t>
    </dgm:pt>
    <dgm:pt modelId="{680EEBBF-F446-0841-AF8E-448EE057AEEF}" type="parTrans" cxnId="{568B5BE9-D46F-2546-97AE-98C35A8AC6B2}">
      <dgm:prSet/>
      <dgm:spPr/>
      <dgm:t>
        <a:bodyPr/>
        <a:lstStyle/>
        <a:p>
          <a:endParaRPr lang="en-US"/>
        </a:p>
      </dgm:t>
    </dgm:pt>
    <dgm:pt modelId="{3E47A5F5-7A7E-694A-BC0F-7721FFAF705A}" type="sibTrans" cxnId="{568B5BE9-D46F-2546-97AE-98C35A8AC6B2}">
      <dgm:prSet/>
      <dgm:spPr/>
      <dgm:t>
        <a:bodyPr/>
        <a:lstStyle/>
        <a:p>
          <a:endParaRPr lang="en-US"/>
        </a:p>
      </dgm:t>
    </dgm:pt>
    <dgm:pt modelId="{8877EA32-211A-EF47-8A98-17B326015E45}" type="pres">
      <dgm:prSet presAssocID="{486CC338-94D1-E340-8FB2-789293DBE364}" presName="Name0" presStyleCnt="0">
        <dgm:presLayoutVars>
          <dgm:dir/>
          <dgm:resizeHandles val="exact"/>
        </dgm:presLayoutVars>
      </dgm:prSet>
      <dgm:spPr/>
      <dgm:t>
        <a:bodyPr/>
        <a:lstStyle/>
        <a:p>
          <a:endParaRPr lang="en-US"/>
        </a:p>
      </dgm:t>
    </dgm:pt>
    <dgm:pt modelId="{078FBD95-ED95-1549-A040-C531E52C2ECA}" type="pres">
      <dgm:prSet presAssocID="{486CC338-94D1-E340-8FB2-789293DBE364}" presName="cycle" presStyleCnt="0"/>
      <dgm:spPr/>
    </dgm:pt>
    <dgm:pt modelId="{CC7B90EE-C8A9-9440-A7E3-9561AC7A7BC8}" type="pres">
      <dgm:prSet presAssocID="{E028FCFF-F954-A849-9DF7-F2F91CC27D98}" presName="nodeFirstNode" presStyleLbl="node1" presStyleIdx="0" presStyleCnt="5">
        <dgm:presLayoutVars>
          <dgm:bulletEnabled val="1"/>
        </dgm:presLayoutVars>
      </dgm:prSet>
      <dgm:spPr/>
      <dgm:t>
        <a:bodyPr/>
        <a:lstStyle/>
        <a:p>
          <a:endParaRPr lang="en-US"/>
        </a:p>
      </dgm:t>
    </dgm:pt>
    <dgm:pt modelId="{A34218B7-C826-5944-B246-86C12FDC2376}" type="pres">
      <dgm:prSet presAssocID="{5FB2C96E-4A4D-224C-8FFB-44DF370B45DA}" presName="sibTransFirstNode" presStyleLbl="bgShp" presStyleIdx="0" presStyleCnt="1"/>
      <dgm:spPr/>
      <dgm:t>
        <a:bodyPr/>
        <a:lstStyle/>
        <a:p>
          <a:endParaRPr lang="en-US"/>
        </a:p>
      </dgm:t>
    </dgm:pt>
    <dgm:pt modelId="{AD6EB84F-350E-E247-BD2E-E268FF318C06}" type="pres">
      <dgm:prSet presAssocID="{D7359E27-9F2B-BE42-B5A8-53561404F3A6}" presName="nodeFollowingNodes" presStyleLbl="node1" presStyleIdx="1" presStyleCnt="5">
        <dgm:presLayoutVars>
          <dgm:bulletEnabled val="1"/>
        </dgm:presLayoutVars>
      </dgm:prSet>
      <dgm:spPr/>
      <dgm:t>
        <a:bodyPr/>
        <a:lstStyle/>
        <a:p>
          <a:endParaRPr lang="en-US"/>
        </a:p>
      </dgm:t>
    </dgm:pt>
    <dgm:pt modelId="{38091D47-4C61-4641-A1EC-A1FEA5637534}" type="pres">
      <dgm:prSet presAssocID="{6D452F58-89D9-964B-AF31-A5C398F06146}" presName="nodeFollowingNodes" presStyleLbl="node1" presStyleIdx="2" presStyleCnt="5">
        <dgm:presLayoutVars>
          <dgm:bulletEnabled val="1"/>
        </dgm:presLayoutVars>
      </dgm:prSet>
      <dgm:spPr/>
      <dgm:t>
        <a:bodyPr/>
        <a:lstStyle/>
        <a:p>
          <a:endParaRPr lang="en-US"/>
        </a:p>
      </dgm:t>
    </dgm:pt>
    <dgm:pt modelId="{B1A58861-A62D-E947-B529-9E98E9C14E96}" type="pres">
      <dgm:prSet presAssocID="{367F9F5E-EF30-034E-AC0D-A1DD6CC46A82}" presName="nodeFollowingNodes" presStyleLbl="node1" presStyleIdx="3" presStyleCnt="5">
        <dgm:presLayoutVars>
          <dgm:bulletEnabled val="1"/>
        </dgm:presLayoutVars>
      </dgm:prSet>
      <dgm:spPr/>
      <dgm:t>
        <a:bodyPr/>
        <a:lstStyle/>
        <a:p>
          <a:endParaRPr lang="en-US"/>
        </a:p>
      </dgm:t>
    </dgm:pt>
    <dgm:pt modelId="{766DEA66-3E1C-C64E-AE63-1B571C8E8822}" type="pres">
      <dgm:prSet presAssocID="{33151C28-96CB-784E-A25D-4D725C037942}" presName="nodeFollowingNodes" presStyleLbl="node1" presStyleIdx="4" presStyleCnt="5">
        <dgm:presLayoutVars>
          <dgm:bulletEnabled val="1"/>
        </dgm:presLayoutVars>
      </dgm:prSet>
      <dgm:spPr/>
      <dgm:t>
        <a:bodyPr/>
        <a:lstStyle/>
        <a:p>
          <a:endParaRPr lang="en-US"/>
        </a:p>
      </dgm:t>
    </dgm:pt>
  </dgm:ptLst>
  <dgm:cxnLst>
    <dgm:cxn modelId="{7C574B3C-5713-A74E-9AD8-D879579246BA}" srcId="{486CC338-94D1-E340-8FB2-789293DBE364}" destId="{367F9F5E-EF30-034E-AC0D-A1DD6CC46A82}" srcOrd="3" destOrd="0" parTransId="{346C1451-69FE-2046-8F54-6C04A7DE4C41}" sibTransId="{92A73B90-4BD2-AB4D-A3D0-518F9276CA52}"/>
    <dgm:cxn modelId="{339E3803-635F-4DF7-9990-60C1C987C1BC}" type="presOf" srcId="{486CC338-94D1-E340-8FB2-789293DBE364}" destId="{8877EA32-211A-EF47-8A98-17B326015E45}" srcOrd="0" destOrd="0" presId="urn:microsoft.com/office/officeart/2005/8/layout/cycle3"/>
    <dgm:cxn modelId="{4B598E59-D103-5B4D-95E2-0D23BB54758E}" srcId="{486CC338-94D1-E340-8FB2-789293DBE364}" destId="{6D452F58-89D9-964B-AF31-A5C398F06146}" srcOrd="2" destOrd="0" parTransId="{A780C74E-B7E6-6D4F-B0B0-8AE92550684A}" sibTransId="{034090ED-5E49-174D-BEF1-EE2EC3CFAA6F}"/>
    <dgm:cxn modelId="{568B5BE9-D46F-2546-97AE-98C35A8AC6B2}" srcId="{486CC338-94D1-E340-8FB2-789293DBE364}" destId="{33151C28-96CB-784E-A25D-4D725C037942}" srcOrd="4" destOrd="0" parTransId="{680EEBBF-F446-0841-AF8E-448EE057AEEF}" sibTransId="{3E47A5F5-7A7E-694A-BC0F-7721FFAF705A}"/>
    <dgm:cxn modelId="{74FFD98D-3041-4D9A-8D0E-6B098142478B}" type="presOf" srcId="{D7359E27-9F2B-BE42-B5A8-53561404F3A6}" destId="{AD6EB84F-350E-E247-BD2E-E268FF318C06}" srcOrd="0" destOrd="0" presId="urn:microsoft.com/office/officeart/2005/8/layout/cycle3"/>
    <dgm:cxn modelId="{8ABA3B17-95AF-4168-B403-AF2F400DEB93}" type="presOf" srcId="{6D452F58-89D9-964B-AF31-A5C398F06146}" destId="{38091D47-4C61-4641-A1EC-A1FEA5637534}" srcOrd="0" destOrd="0" presId="urn:microsoft.com/office/officeart/2005/8/layout/cycle3"/>
    <dgm:cxn modelId="{83B29FC0-50DA-449D-B1AD-06AEB1B579A0}" type="presOf" srcId="{E028FCFF-F954-A849-9DF7-F2F91CC27D98}" destId="{CC7B90EE-C8A9-9440-A7E3-9561AC7A7BC8}" srcOrd="0" destOrd="0" presId="urn:microsoft.com/office/officeart/2005/8/layout/cycle3"/>
    <dgm:cxn modelId="{2291A43B-83F3-4FF9-AC98-2B314A85C576}" type="presOf" srcId="{5FB2C96E-4A4D-224C-8FFB-44DF370B45DA}" destId="{A34218B7-C826-5944-B246-86C12FDC2376}" srcOrd="0" destOrd="0" presId="urn:microsoft.com/office/officeart/2005/8/layout/cycle3"/>
    <dgm:cxn modelId="{8D18AF44-6A62-C546-B411-0907B39FC803}" srcId="{486CC338-94D1-E340-8FB2-789293DBE364}" destId="{E028FCFF-F954-A849-9DF7-F2F91CC27D98}" srcOrd="0" destOrd="0" parTransId="{1EC59B80-1A0E-4349-AE9F-2A687AE55647}" sibTransId="{5FB2C96E-4A4D-224C-8FFB-44DF370B45DA}"/>
    <dgm:cxn modelId="{B47222D9-9B88-46E2-961D-564159E75FC6}" type="presOf" srcId="{33151C28-96CB-784E-A25D-4D725C037942}" destId="{766DEA66-3E1C-C64E-AE63-1B571C8E8822}" srcOrd="0" destOrd="0" presId="urn:microsoft.com/office/officeart/2005/8/layout/cycle3"/>
    <dgm:cxn modelId="{78F29375-2563-459E-AF00-0A2583D89209}" type="presOf" srcId="{367F9F5E-EF30-034E-AC0D-A1DD6CC46A82}" destId="{B1A58861-A62D-E947-B529-9E98E9C14E96}" srcOrd="0" destOrd="0" presId="urn:microsoft.com/office/officeart/2005/8/layout/cycle3"/>
    <dgm:cxn modelId="{E6F3ACEF-639D-654C-B59A-87EF5AAFB6AD}" srcId="{486CC338-94D1-E340-8FB2-789293DBE364}" destId="{D7359E27-9F2B-BE42-B5A8-53561404F3A6}" srcOrd="1" destOrd="0" parTransId="{959EFCE3-2F61-CC41-8BCF-94005AB34883}" sibTransId="{1F99E8AA-8E03-1E4E-A6A0-5FB4C3CFE51A}"/>
    <dgm:cxn modelId="{E1E891EF-0E89-40FC-86E6-F04E794F16CB}" type="presParOf" srcId="{8877EA32-211A-EF47-8A98-17B326015E45}" destId="{078FBD95-ED95-1549-A040-C531E52C2ECA}" srcOrd="0" destOrd="0" presId="urn:microsoft.com/office/officeart/2005/8/layout/cycle3"/>
    <dgm:cxn modelId="{3690D840-F62A-4F87-A8C9-7CBEAB2BD36D}" type="presParOf" srcId="{078FBD95-ED95-1549-A040-C531E52C2ECA}" destId="{CC7B90EE-C8A9-9440-A7E3-9561AC7A7BC8}" srcOrd="0" destOrd="0" presId="urn:microsoft.com/office/officeart/2005/8/layout/cycle3"/>
    <dgm:cxn modelId="{3332D4F2-BB28-42B2-9CF8-3EA70461F8F7}" type="presParOf" srcId="{078FBD95-ED95-1549-A040-C531E52C2ECA}" destId="{A34218B7-C826-5944-B246-86C12FDC2376}" srcOrd="1" destOrd="0" presId="urn:microsoft.com/office/officeart/2005/8/layout/cycle3"/>
    <dgm:cxn modelId="{BB7CD3D6-168F-4045-8565-73E5A9361FF2}" type="presParOf" srcId="{078FBD95-ED95-1549-A040-C531E52C2ECA}" destId="{AD6EB84F-350E-E247-BD2E-E268FF318C06}" srcOrd="2" destOrd="0" presId="urn:microsoft.com/office/officeart/2005/8/layout/cycle3"/>
    <dgm:cxn modelId="{BC1498D8-0D43-4219-A1F8-78D650A21BD3}" type="presParOf" srcId="{078FBD95-ED95-1549-A040-C531E52C2ECA}" destId="{38091D47-4C61-4641-A1EC-A1FEA5637534}" srcOrd="3" destOrd="0" presId="urn:microsoft.com/office/officeart/2005/8/layout/cycle3"/>
    <dgm:cxn modelId="{3F657E6A-08C2-450F-B8C1-8D8D4ADB1706}" type="presParOf" srcId="{078FBD95-ED95-1549-A040-C531E52C2ECA}" destId="{B1A58861-A62D-E947-B529-9E98E9C14E96}" srcOrd="4" destOrd="0" presId="urn:microsoft.com/office/officeart/2005/8/layout/cycle3"/>
    <dgm:cxn modelId="{FB58A6CC-EC0F-401F-89B0-1861F9390890}" type="presParOf" srcId="{078FBD95-ED95-1549-A040-C531E52C2ECA}" destId="{766DEA66-3E1C-C64E-AE63-1B571C8E8822}" srcOrd="5"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3C502-8E8A-449E-8160-16D5844B2A9D}" type="datetimeFigureOut">
              <a:rPr lang="en-US" smtClean="0"/>
              <a:pPr/>
              <a:t>8/5/2013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86B74F-92B6-41BC-B640-2A57E3CB166C}" type="slidenum">
              <a:rPr lang="en-US" smtClean="0"/>
              <a:pPr/>
              <a:t>‹#›</a:t>
            </a:fld>
            <a:endParaRPr lang="en-US" dirty="0"/>
          </a:p>
        </p:txBody>
      </p:sp>
    </p:spTree>
    <p:extLst>
      <p:ext uri="{BB962C8B-B14F-4D97-AF65-F5344CB8AC3E}">
        <p14:creationId xmlns:p14="http://schemas.microsoft.com/office/powerpoint/2010/main" xmlns="" val="3109201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813">
              <a:defRPr sz="2400">
                <a:solidFill>
                  <a:schemeClr val="tx1"/>
                </a:solidFill>
                <a:latin typeface="Times" pitchFamily="-109" charset="0"/>
                <a:ea typeface="ＭＳ Ｐゴシック" pitchFamily="-109" charset="-128"/>
              </a:defRPr>
            </a:lvl1pPr>
            <a:lvl2pPr marL="742950" indent="-285750" defTabSz="912813">
              <a:defRPr sz="2400">
                <a:solidFill>
                  <a:schemeClr val="tx1"/>
                </a:solidFill>
                <a:latin typeface="Times" pitchFamily="-109" charset="0"/>
                <a:ea typeface="ＭＳ Ｐゴシック" pitchFamily="-109" charset="-128"/>
              </a:defRPr>
            </a:lvl2pPr>
            <a:lvl3pPr marL="1143000" indent="-228600" defTabSz="912813">
              <a:defRPr sz="2400">
                <a:solidFill>
                  <a:schemeClr val="tx1"/>
                </a:solidFill>
                <a:latin typeface="Times" pitchFamily="-109" charset="0"/>
                <a:ea typeface="ＭＳ Ｐゴシック" pitchFamily="-109" charset="-128"/>
              </a:defRPr>
            </a:lvl3pPr>
            <a:lvl4pPr marL="1600200" indent="-228600" defTabSz="912813">
              <a:defRPr sz="2400">
                <a:solidFill>
                  <a:schemeClr val="tx1"/>
                </a:solidFill>
                <a:latin typeface="Times" pitchFamily="-109" charset="0"/>
                <a:ea typeface="ＭＳ Ｐゴシック" pitchFamily="-109" charset="-128"/>
              </a:defRPr>
            </a:lvl4pPr>
            <a:lvl5pPr marL="2057400" indent="-228600" defTabSz="912813">
              <a:defRPr sz="2400">
                <a:solidFill>
                  <a:schemeClr val="tx1"/>
                </a:solidFill>
                <a:latin typeface="Times" pitchFamily="-109" charset="0"/>
                <a:ea typeface="ＭＳ Ｐゴシック" pitchFamily="-109" charset="-128"/>
              </a:defRPr>
            </a:lvl5pPr>
            <a:lvl6pPr marL="2514600" indent="-228600" defTabSz="912813" eaLnBrk="0" fontAlgn="base" hangingPunct="0">
              <a:spcBef>
                <a:spcPct val="0"/>
              </a:spcBef>
              <a:spcAft>
                <a:spcPct val="0"/>
              </a:spcAft>
              <a:defRPr sz="2400">
                <a:solidFill>
                  <a:schemeClr val="tx1"/>
                </a:solidFill>
                <a:latin typeface="Times" pitchFamily="-109" charset="0"/>
                <a:ea typeface="ＭＳ Ｐゴシック" pitchFamily="-109" charset="-128"/>
              </a:defRPr>
            </a:lvl6pPr>
            <a:lvl7pPr marL="2971800" indent="-228600" defTabSz="912813" eaLnBrk="0" fontAlgn="base" hangingPunct="0">
              <a:spcBef>
                <a:spcPct val="0"/>
              </a:spcBef>
              <a:spcAft>
                <a:spcPct val="0"/>
              </a:spcAft>
              <a:defRPr sz="2400">
                <a:solidFill>
                  <a:schemeClr val="tx1"/>
                </a:solidFill>
                <a:latin typeface="Times" pitchFamily="-109" charset="0"/>
                <a:ea typeface="ＭＳ Ｐゴシック" pitchFamily="-109" charset="-128"/>
              </a:defRPr>
            </a:lvl7pPr>
            <a:lvl8pPr marL="3429000" indent="-228600" defTabSz="912813" eaLnBrk="0" fontAlgn="base" hangingPunct="0">
              <a:spcBef>
                <a:spcPct val="0"/>
              </a:spcBef>
              <a:spcAft>
                <a:spcPct val="0"/>
              </a:spcAft>
              <a:defRPr sz="2400">
                <a:solidFill>
                  <a:schemeClr val="tx1"/>
                </a:solidFill>
                <a:latin typeface="Times" pitchFamily="-109" charset="0"/>
                <a:ea typeface="ＭＳ Ｐゴシック" pitchFamily="-109" charset="-128"/>
              </a:defRPr>
            </a:lvl8pPr>
            <a:lvl9pPr marL="3886200" indent="-228600" defTabSz="912813" eaLnBrk="0" fontAlgn="base" hangingPunct="0">
              <a:spcBef>
                <a:spcPct val="0"/>
              </a:spcBef>
              <a:spcAft>
                <a:spcPct val="0"/>
              </a:spcAft>
              <a:defRPr sz="2400">
                <a:solidFill>
                  <a:schemeClr val="tx1"/>
                </a:solidFill>
                <a:latin typeface="Times" pitchFamily="-109" charset="0"/>
                <a:ea typeface="ＭＳ Ｐゴシック" pitchFamily="-109" charset="-128"/>
              </a:defRPr>
            </a:lvl9pPr>
          </a:lstStyle>
          <a:p>
            <a:fld id="{5F370C0C-71DD-408C-A4BE-C6DF8524DDA4}" type="slidenum">
              <a:rPr lang="en-US" sz="1200" smtClean="0">
                <a:latin typeface="Times New Roman" pitchFamily="18" charset="0"/>
              </a:rPr>
              <a:pPr/>
              <a:t>1</a:t>
            </a:fld>
            <a:endParaRPr lang="en-US" sz="1200" dirty="0" smtClean="0">
              <a:latin typeface="Times New Roman" pitchFamily="18" charset="0"/>
            </a:endParaRPr>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7220"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dirty="0" smtClean="0">
              <a:ea typeface="ＭＳ Ｐゴシック" pitchFamily="-10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ea typeface="ＭＳ Ｐゴシック" pitchFamily="-109" charset="-128"/>
              </a:rPr>
              <a:t>Keeping things straight is the only way to go.</a:t>
            </a:r>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09" charset="0"/>
                <a:ea typeface="ＭＳ Ｐゴシック" pitchFamily="-109" charset="-128"/>
              </a:defRPr>
            </a:lvl1pPr>
            <a:lvl2pPr marL="742950" indent="-285750">
              <a:defRPr sz="2400">
                <a:solidFill>
                  <a:schemeClr val="tx1"/>
                </a:solidFill>
                <a:latin typeface="Times" pitchFamily="-109" charset="0"/>
                <a:ea typeface="ＭＳ Ｐゴシック" pitchFamily="-109" charset="-128"/>
              </a:defRPr>
            </a:lvl2pPr>
            <a:lvl3pPr marL="1143000" indent="-228600">
              <a:defRPr sz="2400">
                <a:solidFill>
                  <a:schemeClr val="tx1"/>
                </a:solidFill>
                <a:latin typeface="Times" pitchFamily="-109" charset="0"/>
                <a:ea typeface="ＭＳ Ｐゴシック" pitchFamily="-109" charset="-128"/>
              </a:defRPr>
            </a:lvl3pPr>
            <a:lvl4pPr marL="1600200" indent="-228600">
              <a:defRPr sz="2400">
                <a:solidFill>
                  <a:schemeClr val="tx1"/>
                </a:solidFill>
                <a:latin typeface="Times" pitchFamily="-109" charset="0"/>
                <a:ea typeface="ＭＳ Ｐゴシック" pitchFamily="-109" charset="-128"/>
              </a:defRPr>
            </a:lvl4pPr>
            <a:lvl5pPr marL="2057400" indent="-228600">
              <a:defRPr sz="2400">
                <a:solidFill>
                  <a:schemeClr val="tx1"/>
                </a:solidFill>
                <a:latin typeface="Times" pitchFamily="-109" charset="0"/>
                <a:ea typeface="ＭＳ Ｐゴシック" pitchFamily="-109" charset="-128"/>
              </a:defRPr>
            </a:lvl5pPr>
            <a:lvl6pPr marL="2514600" indent="-228600" eaLnBrk="0" fontAlgn="base" hangingPunct="0">
              <a:spcBef>
                <a:spcPct val="0"/>
              </a:spcBef>
              <a:spcAft>
                <a:spcPct val="0"/>
              </a:spcAft>
              <a:defRPr sz="2400">
                <a:solidFill>
                  <a:schemeClr val="tx1"/>
                </a:solidFill>
                <a:latin typeface="Times" pitchFamily="-109" charset="0"/>
                <a:ea typeface="ＭＳ Ｐゴシック" pitchFamily="-109" charset="-128"/>
              </a:defRPr>
            </a:lvl6pPr>
            <a:lvl7pPr marL="2971800" indent="-228600" eaLnBrk="0" fontAlgn="base" hangingPunct="0">
              <a:spcBef>
                <a:spcPct val="0"/>
              </a:spcBef>
              <a:spcAft>
                <a:spcPct val="0"/>
              </a:spcAft>
              <a:defRPr sz="2400">
                <a:solidFill>
                  <a:schemeClr val="tx1"/>
                </a:solidFill>
                <a:latin typeface="Times" pitchFamily="-109" charset="0"/>
                <a:ea typeface="ＭＳ Ｐゴシック" pitchFamily="-109" charset="-128"/>
              </a:defRPr>
            </a:lvl7pPr>
            <a:lvl8pPr marL="3429000" indent="-228600" eaLnBrk="0" fontAlgn="base" hangingPunct="0">
              <a:spcBef>
                <a:spcPct val="0"/>
              </a:spcBef>
              <a:spcAft>
                <a:spcPct val="0"/>
              </a:spcAft>
              <a:defRPr sz="2400">
                <a:solidFill>
                  <a:schemeClr val="tx1"/>
                </a:solidFill>
                <a:latin typeface="Times" pitchFamily="-109" charset="0"/>
                <a:ea typeface="ＭＳ Ｐゴシック" pitchFamily="-109" charset="-128"/>
              </a:defRPr>
            </a:lvl8pPr>
            <a:lvl9pPr marL="3886200" indent="-228600" eaLnBrk="0" fontAlgn="base" hangingPunct="0">
              <a:spcBef>
                <a:spcPct val="0"/>
              </a:spcBef>
              <a:spcAft>
                <a:spcPct val="0"/>
              </a:spcAft>
              <a:defRPr sz="2400">
                <a:solidFill>
                  <a:schemeClr val="tx1"/>
                </a:solidFill>
                <a:latin typeface="Times" pitchFamily="-109" charset="0"/>
                <a:ea typeface="ＭＳ Ｐゴシック" pitchFamily="-109" charset="-128"/>
              </a:defRPr>
            </a:lvl9pPr>
          </a:lstStyle>
          <a:p>
            <a:fld id="{648D1E52-C7A0-44C0-8AF5-6A6AE996AD24}" type="slidenum">
              <a:rPr lang="en-US" sz="1200" smtClean="0"/>
              <a:pPr/>
              <a:t>23</a:t>
            </a:fld>
            <a:endParaRPr lang="en-US" sz="120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144000" cy="914400"/>
          </a:xfrm>
        </p:spPr>
        <p:txBody>
          <a:bodyPr/>
          <a:lstStyle>
            <a:lvl1pPr>
              <a:defRPr sz="44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0" y="3479800"/>
            <a:ext cx="9144000" cy="635000"/>
          </a:xfrm>
        </p:spPr>
        <p:txBody>
          <a:bodyPr/>
          <a:lstStyle>
            <a:lvl1pPr marL="0" indent="0" algn="ctr">
              <a:buFontTx/>
              <a:buNone/>
              <a:defRPr sz="2400"/>
            </a:lvl1pPr>
          </a:lstStyle>
          <a:p>
            <a:r>
              <a:rPr lang="en-US" smtClean="0"/>
              <a:t>Click to edit Master subtitle style</a:t>
            </a:r>
            <a:endParaRPr lang="en-US"/>
          </a:p>
        </p:txBody>
      </p:sp>
      <p:sp>
        <p:nvSpPr>
          <p:cNvPr id="4" name="Date Placeholder 3"/>
          <p:cNvSpPr>
            <a:spLocks noGrp="1" noChangeArrowheads="1"/>
          </p:cNvSpPr>
          <p:nvPr>
            <p:ph type="dt" sz="half" idx="10"/>
          </p:nvPr>
        </p:nvSpPr>
        <p:spPr bwMode="auto">
          <a:xfrm>
            <a:off x="0" y="6629400"/>
            <a:ext cx="1905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000" b="1"/>
            </a:lvl1pPr>
          </a:lstStyle>
          <a:p>
            <a:pPr fontAlgn="base">
              <a:spcBef>
                <a:spcPct val="0"/>
              </a:spcBef>
              <a:spcAft>
                <a:spcPct val="0"/>
              </a:spcAft>
              <a:defRPr/>
            </a:pPr>
            <a:endParaRPr lang="en-US" dirty="0">
              <a:solidFill>
                <a:srgbClr val="000000"/>
              </a:solidFill>
              <a:latin typeface="Arial" charset="0"/>
              <a:ea typeface="ＭＳ Ｐゴシック" pitchFamily="-65" charset="-128"/>
            </a:endParaRPr>
          </a:p>
        </p:txBody>
      </p:sp>
      <p:sp>
        <p:nvSpPr>
          <p:cNvPr id="5" name="Footer Placeholder 4"/>
          <p:cNvSpPr>
            <a:spLocks noGrp="1" noChangeArrowheads="1"/>
          </p:cNvSpPr>
          <p:nvPr>
            <p:ph type="ftr" sz="quarter" idx="11"/>
          </p:nvPr>
        </p:nvSpPr>
        <p:spPr bwMode="auto">
          <a:xfrm>
            <a:off x="3124200" y="6629400"/>
            <a:ext cx="28956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b="1"/>
            </a:lvl1pPr>
          </a:lstStyle>
          <a:p>
            <a:pPr fontAlgn="base">
              <a:spcBef>
                <a:spcPct val="0"/>
              </a:spcBef>
              <a:spcAft>
                <a:spcPct val="0"/>
              </a:spcAft>
              <a:defRPr/>
            </a:pPr>
            <a:endParaRPr lang="en-US" dirty="0">
              <a:solidFill>
                <a:srgbClr val="000000"/>
              </a:solidFill>
              <a:latin typeface="Arial" charset="0"/>
              <a:ea typeface="ＭＳ Ｐゴシック" pitchFamily="-65" charset="-128"/>
            </a:endParaRPr>
          </a:p>
        </p:txBody>
      </p:sp>
      <p:sp>
        <p:nvSpPr>
          <p:cNvPr id="6" name="Slide Number Placeholder 5"/>
          <p:cNvSpPr>
            <a:spLocks noGrp="1" noChangeArrowheads="1"/>
          </p:cNvSpPr>
          <p:nvPr>
            <p:ph type="sldNum" sz="quarter" idx="12"/>
          </p:nvPr>
        </p:nvSpPr>
        <p:spPr bwMode="auto">
          <a:xfrm>
            <a:off x="7239000" y="6629400"/>
            <a:ext cx="1905000" cy="2286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b="1"/>
            </a:lvl1pPr>
          </a:lstStyle>
          <a:p>
            <a:pPr fontAlgn="base">
              <a:spcBef>
                <a:spcPct val="0"/>
              </a:spcBef>
              <a:spcAft>
                <a:spcPct val="0"/>
              </a:spcAft>
              <a:defRPr/>
            </a:pPr>
            <a:fld id="{25B10B30-7B8A-46F9-972E-62257D181A1E}" type="slidenum">
              <a:rPr lang="en-US">
                <a:solidFill>
                  <a:srgbClr val="000000"/>
                </a:solidFill>
                <a:latin typeface="Arial" charset="0"/>
                <a:ea typeface="ＭＳ Ｐゴシック" pitchFamily="-65" charset="-128"/>
              </a:rPr>
              <a:pPr fontAlgn="base">
                <a:spcBef>
                  <a:spcPct val="0"/>
                </a:spcBef>
                <a:spcAft>
                  <a:spcPct val="0"/>
                </a:spcAft>
                <a:defRPr/>
              </a:pPr>
              <a:t>‹#›</a:t>
            </a:fld>
            <a:endParaRPr lang="en-US" dirty="0">
              <a:solidFill>
                <a:srgbClr val="000000"/>
              </a:solidFill>
              <a:latin typeface="Arial" charset="0"/>
              <a:ea typeface="ＭＳ Ｐゴシック" pitchFamily="-65" charset="-128"/>
            </a:endParaRPr>
          </a:p>
        </p:txBody>
      </p:sp>
    </p:spTree>
    <p:extLst>
      <p:ext uri="{BB962C8B-B14F-4D97-AF65-F5344CB8AC3E}">
        <p14:creationId xmlns:p14="http://schemas.microsoft.com/office/powerpoint/2010/main" xmlns="" val="2978513092"/>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577899565"/>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2" y="304800"/>
            <a:ext cx="22479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2" y="304800"/>
            <a:ext cx="65913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105777184"/>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2" y="1524000"/>
            <a:ext cx="36957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2" y="1524000"/>
            <a:ext cx="36957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0795834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4553526"/>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828800"/>
            <a:ext cx="3771900" cy="3657600"/>
          </a:xfrm>
        </p:spPr>
        <p:txBody>
          <a:bodyPr>
            <a:normAutofit/>
          </a:bodyPr>
          <a:lstStyle/>
          <a:p>
            <a:pPr lvl="0"/>
            <a:endParaRPr lang="en-US" noProof="0" dirty="0" smtClean="0"/>
          </a:p>
        </p:txBody>
      </p:sp>
      <p:sp>
        <p:nvSpPr>
          <p:cNvPr id="4" name="Text Placeholder 3"/>
          <p:cNvSpPr>
            <a:spLocks noGrp="1"/>
          </p:cNvSpPr>
          <p:nvPr>
            <p:ph type="body"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6" name="Footer Placeholder 21"/>
          <p:cNvSpPr>
            <a:spLocks noGrp="1"/>
          </p:cNvSpPr>
          <p:nvPr>
            <p:ph type="ftr" sz="quarter" idx="11"/>
          </p:nvPr>
        </p:nvSpPr>
        <p:spPr>
          <a:xfrm>
            <a:off x="2667000" y="6356350"/>
            <a:ext cx="3352800" cy="365125"/>
          </a:xfrm>
          <a:prstGeom prst="rect">
            <a:avLst/>
          </a:prstGeom>
        </p:spPr>
        <p:txBody>
          <a:bodyPr/>
          <a:lstStyle>
            <a:lvl1pPr>
              <a:defRPr/>
            </a:lvl1pPr>
          </a:lstStyle>
          <a:p>
            <a:pPr>
              <a:defRPr/>
            </a:pPr>
            <a:endParaRPr lang="en-US" dirty="0"/>
          </a:p>
        </p:txBody>
      </p:sp>
      <p:sp>
        <p:nvSpPr>
          <p:cNvPr id="7" name="Slide Number Placeholder 17"/>
          <p:cNvSpPr>
            <a:spLocks noGrp="1"/>
          </p:cNvSpPr>
          <p:nvPr>
            <p:ph type="sldNum" sz="quarter" idx="12"/>
          </p:nvPr>
        </p:nvSpPr>
        <p:spPr>
          <a:xfrm>
            <a:off x="7924800" y="6356350"/>
            <a:ext cx="762000" cy="365125"/>
          </a:xfrm>
          <a:prstGeom prst="rect">
            <a:avLst/>
          </a:prstGeom>
        </p:spPr>
        <p:txBody>
          <a:bodyPr/>
          <a:lstStyle>
            <a:lvl1pPr>
              <a:defRPr/>
            </a:lvl1pPr>
          </a:lstStyle>
          <a:p>
            <a:pPr>
              <a:defRPr/>
            </a:pPr>
            <a:fld id="{69CC5EDA-54A0-4892-87EA-0D4C8BA4078D}" type="slidenum">
              <a:rPr lang="en-US"/>
              <a:pPr>
                <a:defRPr/>
              </a:pPr>
              <a:t>‹#›</a:t>
            </a:fld>
            <a:endParaRPr lang="en-US" dirty="0"/>
          </a:p>
        </p:txBody>
      </p:sp>
    </p:spTree>
    <p:extLst>
      <p:ext uri="{BB962C8B-B14F-4D97-AF65-F5344CB8AC3E}">
        <p14:creationId xmlns:p14="http://schemas.microsoft.com/office/powerpoint/2010/main" xmlns="" val="2223526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1524000"/>
            <a:ext cx="36957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448300" y="1524000"/>
            <a:ext cx="36957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448300" y="4114800"/>
            <a:ext cx="36957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454846848"/>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667999838"/>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545523979"/>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2" y="15240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2" y="15240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4150351341"/>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05241947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61857848"/>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89547428"/>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496523888"/>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777068750"/>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cstate="print"/>
          <a:srcRect/>
          <a:stretch>
            <a:fillRect/>
          </a:stretch>
        </a:blip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1600200" y="1524000"/>
            <a:ext cx="75438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2"/>
          <p:cNvSpPr>
            <a:spLocks noGrp="1" noChangeArrowheads="1"/>
          </p:cNvSpPr>
          <p:nvPr>
            <p:ph type="title"/>
          </p:nvPr>
        </p:nvSpPr>
        <p:spPr bwMode="auto">
          <a:xfrm>
            <a:off x="152400" y="304800"/>
            <a:ext cx="8763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2052" name="Picture 34" descr="FCMAT-Logo"/>
          <p:cNvPicPr>
            <a:picLocks noChangeAspect="1" noChangeArrowheads="1"/>
          </p:cNvPicPr>
          <p:nvPr/>
        </p:nvPicPr>
        <p:blipFill>
          <a:blip r:embed="rId18" cstate="print">
            <a:lum bright="-6000"/>
          </a:blip>
          <a:srcRect/>
          <a:stretch>
            <a:fillRect/>
          </a:stretch>
        </p:blipFill>
        <p:spPr bwMode="auto">
          <a:xfrm>
            <a:off x="6191250" y="5334000"/>
            <a:ext cx="2952750" cy="1287463"/>
          </a:xfrm>
          <a:prstGeom prst="rect">
            <a:avLst/>
          </a:prstGeom>
          <a:noFill/>
          <a:ln w="9525">
            <a:noFill/>
            <a:miter lim="800000"/>
            <a:headEnd/>
            <a:tailEnd/>
          </a:ln>
        </p:spPr>
      </p:pic>
    </p:spTree>
    <p:extLst>
      <p:ext uri="{BB962C8B-B14F-4D97-AF65-F5344CB8AC3E}">
        <p14:creationId xmlns:p14="http://schemas.microsoft.com/office/powerpoint/2010/main" xmlns="" val="4226244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6" r:id="rId15"/>
  </p:sldLayoutIdLst>
  <p:transition>
    <p:fade thruBlk="1"/>
  </p:transition>
  <p:hf hdr="0" ftr="0" dt="0"/>
  <p:txStyles>
    <p:titleStyle>
      <a:lvl1pPr algn="ctr" rtl="0" eaLnBrk="1" fontAlgn="base" hangingPunct="1">
        <a:spcBef>
          <a:spcPct val="0"/>
        </a:spcBef>
        <a:spcAft>
          <a:spcPct val="0"/>
        </a:spcAft>
        <a:defRPr sz="3600" b="1">
          <a:solidFill>
            <a:schemeClr val="tx2"/>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3600" b="1">
          <a:solidFill>
            <a:schemeClr val="tx2"/>
          </a:solidFill>
          <a:latin typeface="Arial Narrow" pitchFamily="34" charset="0"/>
          <a:ea typeface="ＭＳ Ｐゴシック" pitchFamily="-65" charset="-128"/>
          <a:cs typeface="ＭＳ Ｐゴシック" pitchFamily="-65" charset="-128"/>
        </a:defRPr>
      </a:lvl2pPr>
      <a:lvl3pPr algn="ctr" rtl="0" eaLnBrk="1" fontAlgn="base" hangingPunct="1">
        <a:spcBef>
          <a:spcPct val="0"/>
        </a:spcBef>
        <a:spcAft>
          <a:spcPct val="0"/>
        </a:spcAft>
        <a:defRPr sz="3600" b="1">
          <a:solidFill>
            <a:schemeClr val="tx2"/>
          </a:solidFill>
          <a:latin typeface="Arial Narrow" pitchFamily="34" charset="0"/>
          <a:ea typeface="ＭＳ Ｐゴシック" pitchFamily="-65" charset="-128"/>
          <a:cs typeface="ＭＳ Ｐゴシック" pitchFamily="-65" charset="-128"/>
        </a:defRPr>
      </a:lvl3pPr>
      <a:lvl4pPr algn="ctr" rtl="0" eaLnBrk="1" fontAlgn="base" hangingPunct="1">
        <a:spcBef>
          <a:spcPct val="0"/>
        </a:spcBef>
        <a:spcAft>
          <a:spcPct val="0"/>
        </a:spcAft>
        <a:defRPr sz="3600" b="1">
          <a:solidFill>
            <a:schemeClr val="tx2"/>
          </a:solidFill>
          <a:latin typeface="Arial Narrow" pitchFamily="34" charset="0"/>
          <a:ea typeface="ＭＳ Ｐゴシック" pitchFamily="-65" charset="-128"/>
          <a:cs typeface="ＭＳ Ｐゴシック" pitchFamily="-65" charset="-128"/>
        </a:defRPr>
      </a:lvl4pPr>
      <a:lvl5pPr algn="ctr" rtl="0" eaLnBrk="1" fontAlgn="base" hangingPunct="1">
        <a:spcBef>
          <a:spcPct val="0"/>
        </a:spcBef>
        <a:spcAft>
          <a:spcPct val="0"/>
        </a:spcAft>
        <a:defRPr sz="3600" b="1">
          <a:solidFill>
            <a:schemeClr val="tx2"/>
          </a:solidFill>
          <a:latin typeface="Arial Narrow" pitchFamily="34"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3600" b="1">
          <a:solidFill>
            <a:schemeClr val="tx2"/>
          </a:solidFill>
          <a:latin typeface="Arial Narrow" pitchFamily="34" charset="0"/>
        </a:defRPr>
      </a:lvl6pPr>
      <a:lvl7pPr marL="914400" algn="ctr" rtl="0" eaLnBrk="1" fontAlgn="base" hangingPunct="1">
        <a:spcBef>
          <a:spcPct val="0"/>
        </a:spcBef>
        <a:spcAft>
          <a:spcPct val="0"/>
        </a:spcAft>
        <a:defRPr sz="3600" b="1">
          <a:solidFill>
            <a:schemeClr val="tx2"/>
          </a:solidFill>
          <a:latin typeface="Arial Narrow" pitchFamily="34" charset="0"/>
        </a:defRPr>
      </a:lvl7pPr>
      <a:lvl8pPr marL="1371600" algn="ctr" rtl="0" eaLnBrk="1" fontAlgn="base" hangingPunct="1">
        <a:spcBef>
          <a:spcPct val="0"/>
        </a:spcBef>
        <a:spcAft>
          <a:spcPct val="0"/>
        </a:spcAft>
        <a:defRPr sz="3600" b="1">
          <a:solidFill>
            <a:schemeClr val="tx2"/>
          </a:solidFill>
          <a:latin typeface="Arial Narrow" pitchFamily="34" charset="0"/>
        </a:defRPr>
      </a:lvl8pPr>
      <a:lvl9pPr marL="1828800" algn="ctr" rtl="0" eaLnBrk="1" fontAlgn="base" hangingPunct="1">
        <a:spcBef>
          <a:spcPct val="0"/>
        </a:spcBef>
        <a:spcAft>
          <a:spcPct val="0"/>
        </a:spcAft>
        <a:defRPr sz="3600" b="1">
          <a:solidFill>
            <a:schemeClr val="tx2"/>
          </a:solidFill>
          <a:latin typeface="Arial Narrow"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har char="•"/>
        <a:defRPr sz="2600">
          <a:solidFill>
            <a:schemeClr val="tx1"/>
          </a:solidFill>
          <a:latin typeface="+mn-lt"/>
          <a:ea typeface="ＭＳ Ｐゴシック" pitchFamily="-65"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1" fontAlgn="base" hangingPunct="1">
        <a:spcBef>
          <a:spcPct val="20000"/>
        </a:spcBef>
        <a:spcAft>
          <a:spcPct val="0"/>
        </a:spcAft>
        <a:buChar char="•"/>
        <a:defRPr sz="2200">
          <a:solidFill>
            <a:schemeClr val="tx1"/>
          </a:solidFill>
          <a:latin typeface="+mn-lt"/>
          <a:ea typeface="ＭＳ Ｐゴシック" pitchFamily="-65"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hyperlink" Target="http://www.fcmat.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www.caag.state.ca.us/" TargetMode="Externa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www.fcmat.org/" TargetMode="Externa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838200" y="0"/>
            <a:ext cx="7620000" cy="5334000"/>
          </a:xfrm>
        </p:spPr>
        <p:txBody>
          <a:bodyPr/>
          <a:lstStyle/>
          <a:p>
            <a:pPr algn="ctr" eaLnBrk="1" hangingPunct="1">
              <a:lnSpc>
                <a:spcPct val="80000"/>
              </a:lnSpc>
              <a:buFontTx/>
              <a:buNone/>
            </a:pPr>
            <a:endParaRPr lang="en-US" sz="2400" dirty="0" smtClean="0">
              <a:solidFill>
                <a:srgbClr val="000099"/>
              </a:solidFill>
              <a:ea typeface="ＭＳ Ｐゴシック" pitchFamily="-109" charset="-128"/>
            </a:endParaRPr>
          </a:p>
          <a:p>
            <a:pPr algn="ctr" eaLnBrk="1" hangingPunct="1">
              <a:lnSpc>
                <a:spcPct val="80000"/>
              </a:lnSpc>
              <a:buFontTx/>
              <a:buNone/>
            </a:pPr>
            <a:endParaRPr lang="en-US" sz="2400" dirty="0" smtClean="0">
              <a:solidFill>
                <a:srgbClr val="000099"/>
              </a:solidFill>
              <a:ea typeface="ＭＳ Ｐゴシック" pitchFamily="-109" charset="-128"/>
            </a:endParaRPr>
          </a:p>
          <a:p>
            <a:pPr algn="ctr" eaLnBrk="1" hangingPunct="1">
              <a:lnSpc>
                <a:spcPct val="80000"/>
              </a:lnSpc>
              <a:buFontTx/>
              <a:buNone/>
            </a:pPr>
            <a:r>
              <a:rPr lang="en-US" sz="3600" b="1" dirty="0" smtClean="0">
                <a:solidFill>
                  <a:schemeClr val="accent2"/>
                </a:solidFill>
                <a:ea typeface="ＭＳ Ｐゴシック" pitchFamily="-109" charset="-128"/>
              </a:rPr>
              <a:t>Associated Student Body Workshop</a:t>
            </a:r>
          </a:p>
          <a:p>
            <a:pPr algn="ctr" eaLnBrk="1" hangingPunct="1">
              <a:lnSpc>
                <a:spcPct val="80000"/>
              </a:lnSpc>
              <a:buFontTx/>
              <a:buNone/>
            </a:pPr>
            <a:endParaRPr lang="en-US" sz="2000" dirty="0" smtClean="0">
              <a:ea typeface="ＭＳ Ｐゴシック" pitchFamily="-109" charset="-128"/>
            </a:endParaRPr>
          </a:p>
          <a:p>
            <a:pPr algn="ctr" eaLnBrk="1" hangingPunct="1">
              <a:lnSpc>
                <a:spcPct val="80000"/>
              </a:lnSpc>
              <a:buFontTx/>
              <a:buNone/>
            </a:pPr>
            <a:endParaRPr lang="en-US" sz="2000" dirty="0" smtClean="0">
              <a:solidFill>
                <a:srgbClr val="000099"/>
              </a:solidFill>
              <a:ea typeface="ＭＳ Ｐゴシック" pitchFamily="-109" charset="-128"/>
            </a:endParaRPr>
          </a:p>
          <a:p>
            <a:pPr algn="ctr" eaLnBrk="1" hangingPunct="1">
              <a:lnSpc>
                <a:spcPct val="80000"/>
              </a:lnSpc>
              <a:buFontTx/>
              <a:buNone/>
            </a:pPr>
            <a:endParaRPr lang="en-US" sz="2000" dirty="0" smtClean="0">
              <a:solidFill>
                <a:srgbClr val="000099"/>
              </a:solidFill>
              <a:ea typeface="ＭＳ Ｐゴシック" pitchFamily="-109" charset="-128"/>
            </a:endParaRPr>
          </a:p>
          <a:p>
            <a:pPr algn="ctr">
              <a:buFontTx/>
              <a:buNone/>
            </a:pPr>
            <a:r>
              <a:rPr lang="en-US" sz="2400" dirty="0" smtClean="0">
                <a:ea typeface="ＭＳ Ｐゴシック" pitchFamily="-109" charset="-128"/>
              </a:rPr>
              <a:t>  Hesperia Unified School District</a:t>
            </a:r>
          </a:p>
          <a:p>
            <a:pPr algn="ctr" eaLnBrk="1" hangingPunct="1">
              <a:lnSpc>
                <a:spcPct val="80000"/>
              </a:lnSpc>
              <a:buFontTx/>
              <a:buNone/>
            </a:pPr>
            <a:r>
              <a:rPr lang="en-US" sz="2400" dirty="0" smtClean="0">
                <a:ea typeface="ＭＳ Ｐゴシック" pitchFamily="-109" charset="-128"/>
              </a:rPr>
              <a:t>August 9, 2013</a:t>
            </a:r>
          </a:p>
          <a:p>
            <a:pPr algn="ctr" eaLnBrk="1" hangingPunct="1">
              <a:lnSpc>
                <a:spcPct val="80000"/>
              </a:lnSpc>
              <a:buFontTx/>
              <a:buNone/>
            </a:pPr>
            <a:endParaRPr lang="en-US" sz="2000" dirty="0" smtClean="0">
              <a:ea typeface="ＭＳ Ｐゴシック" pitchFamily="-109" charset="-128"/>
            </a:endParaRPr>
          </a:p>
          <a:p>
            <a:pPr algn="ctr" eaLnBrk="1" hangingPunct="1">
              <a:lnSpc>
                <a:spcPct val="80000"/>
              </a:lnSpc>
              <a:buFontTx/>
              <a:buNone/>
            </a:pPr>
            <a:endParaRPr lang="en-US" sz="2000" dirty="0" smtClean="0">
              <a:ea typeface="ＭＳ Ｐゴシック" pitchFamily="-109" charset="-128"/>
            </a:endParaRPr>
          </a:p>
          <a:p>
            <a:pPr algn="ctr" eaLnBrk="1" hangingPunct="1">
              <a:lnSpc>
                <a:spcPct val="80000"/>
              </a:lnSpc>
              <a:buFontTx/>
              <a:buNone/>
            </a:pPr>
            <a:endParaRPr lang="en-US" sz="1000" dirty="0" smtClean="0">
              <a:ea typeface="ＭＳ Ｐゴシック" pitchFamily="-109" charset="-128"/>
            </a:endParaRPr>
          </a:p>
          <a:p>
            <a:pPr eaLnBrk="1" hangingPunct="1">
              <a:lnSpc>
                <a:spcPct val="80000"/>
              </a:lnSpc>
              <a:buFontTx/>
              <a:buNone/>
            </a:pPr>
            <a:r>
              <a:rPr lang="en-US" sz="1600" dirty="0" smtClean="0">
                <a:ea typeface="ＭＳ Ｐゴシック" pitchFamily="-109" charset="-128"/>
              </a:rPr>
              <a:t>Presented by:</a:t>
            </a:r>
          </a:p>
          <a:p>
            <a:pPr eaLnBrk="1" hangingPunct="1">
              <a:lnSpc>
                <a:spcPct val="80000"/>
              </a:lnSpc>
              <a:buFontTx/>
              <a:buNone/>
            </a:pPr>
            <a:r>
              <a:rPr lang="en-US" sz="1600" dirty="0" smtClean="0">
                <a:ea typeface="ＭＳ Ｐゴシック" pitchFamily="-109" charset="-128"/>
              </a:rPr>
              <a:t>Michelle Plumbtree</a:t>
            </a:r>
          </a:p>
          <a:p>
            <a:pPr eaLnBrk="1" hangingPunct="1">
              <a:lnSpc>
                <a:spcPct val="80000"/>
              </a:lnSpc>
              <a:buFontTx/>
              <a:buNone/>
            </a:pPr>
            <a:r>
              <a:rPr lang="en-US" sz="1600" dirty="0" smtClean="0">
                <a:ea typeface="ＭＳ Ｐゴシック" pitchFamily="-109" charset="-128"/>
              </a:rPr>
              <a:t>Chief Management Analyst, FCMAT</a:t>
            </a:r>
          </a:p>
          <a:p>
            <a:pPr algn="ctr" eaLnBrk="1" hangingPunct="1">
              <a:lnSpc>
                <a:spcPct val="80000"/>
              </a:lnSpc>
              <a:buFontTx/>
              <a:buNone/>
            </a:pPr>
            <a:r>
              <a:rPr lang="en-US" sz="2000" dirty="0" smtClean="0">
                <a:ea typeface="ＭＳ Ｐゴシック" pitchFamily="-109" charset="-128"/>
              </a:rPr>
              <a:t> </a:t>
            </a:r>
          </a:p>
          <a:p>
            <a:pPr algn="ctr" eaLnBrk="1" hangingPunct="1">
              <a:lnSpc>
                <a:spcPct val="80000"/>
              </a:lnSpc>
              <a:buFontTx/>
              <a:buNone/>
            </a:pPr>
            <a:endParaRPr lang="en-US" sz="2000" dirty="0" smtClean="0">
              <a:ea typeface="ＭＳ Ｐゴシック" pitchFamily="-109" charset="-128"/>
            </a:endParaRPr>
          </a:p>
          <a:p>
            <a:pPr algn="ctr" eaLnBrk="1" hangingPunct="1">
              <a:lnSpc>
                <a:spcPct val="80000"/>
              </a:lnSpc>
              <a:buFontTx/>
              <a:buNone/>
            </a:pPr>
            <a:endParaRPr lang="en-US" sz="20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62000"/>
            <a:ext cx="8229600" cy="685800"/>
          </a:xfrm>
        </p:spPr>
        <p:txBody>
          <a:bodyPr/>
          <a:lstStyle/>
          <a:p>
            <a:pPr algn="ctr" eaLnBrk="1" hangingPunct="1"/>
            <a:r>
              <a:rPr lang="en-US" sz="3200" dirty="0" smtClean="0">
                <a:solidFill>
                  <a:schemeClr val="accent2"/>
                </a:solidFill>
                <a:ea typeface="ＭＳ Ｐゴシック" pitchFamily="-109" charset="-128"/>
              </a:rPr>
              <a:t>Student Club and Trust Accounts, cont.</a:t>
            </a:r>
          </a:p>
        </p:txBody>
      </p:sp>
      <p:sp>
        <p:nvSpPr>
          <p:cNvPr id="20483" name="Rectangle 3"/>
          <p:cNvSpPr>
            <a:spLocks noGrp="1" noChangeArrowheads="1"/>
          </p:cNvSpPr>
          <p:nvPr>
            <p:ph type="body" idx="1"/>
          </p:nvPr>
        </p:nvSpPr>
        <p:spPr>
          <a:xfrm>
            <a:off x="762000" y="1676400"/>
            <a:ext cx="7696200" cy="4572000"/>
          </a:xfrm>
        </p:spPr>
        <p:txBody>
          <a:bodyPr/>
          <a:lstStyle/>
          <a:p>
            <a:pPr eaLnBrk="1" hangingPunct="1"/>
            <a:r>
              <a:rPr lang="en-US" sz="2600" dirty="0" smtClean="0">
                <a:ea typeface="ＭＳ Ｐゴシック" pitchFamily="-109" charset="-128"/>
              </a:rPr>
              <a:t>Funds held in trust by student council</a:t>
            </a:r>
          </a:p>
          <a:p>
            <a:pPr lvl="1" eaLnBrk="1" hangingPunct="1"/>
            <a:r>
              <a:rPr lang="en-US" dirty="0" smtClean="0">
                <a:ea typeface="ＭＳ Ｐゴシック" pitchFamily="-109" charset="-128"/>
              </a:rPr>
              <a:t>ASB constitution or bylaws should state what happens to funds of </a:t>
            </a:r>
            <a:r>
              <a:rPr lang="en-US" u="sng" dirty="0" smtClean="0">
                <a:ea typeface="ＭＳ Ｐゴシック" pitchFamily="-109" charset="-128"/>
              </a:rPr>
              <a:t>inactive</a:t>
            </a:r>
            <a:r>
              <a:rPr lang="en-US" dirty="0" smtClean="0">
                <a:ea typeface="ＭＳ Ｐゴシック" pitchFamily="-109" charset="-128"/>
              </a:rPr>
              <a:t> clubs </a:t>
            </a:r>
          </a:p>
          <a:p>
            <a:pPr lvl="1" eaLnBrk="1" hangingPunct="1"/>
            <a:r>
              <a:rPr lang="en-US" dirty="0" smtClean="0">
                <a:ea typeface="ＭＳ Ｐゴシック" pitchFamily="-109" charset="-128"/>
              </a:rPr>
              <a:t>If constitution or bylaws silent, would revert to general ASB account</a:t>
            </a:r>
          </a:p>
          <a:p>
            <a:pPr lvl="2"/>
            <a:r>
              <a:rPr lang="en-US" dirty="0" smtClean="0">
                <a:ea typeface="ＭＳ Ｐゴシック" pitchFamily="-109" charset="-128"/>
              </a:rPr>
              <a:t>i.e. Student Council or Leadership Class</a:t>
            </a:r>
          </a:p>
          <a:p>
            <a:pPr lvl="1"/>
            <a:r>
              <a:rPr lang="en-US" dirty="0" smtClean="0">
                <a:ea typeface="ＭＳ Ｐゴシック" pitchFamily="-109" charset="-128"/>
              </a:rPr>
              <a:t>Try to spend money for same reason is was raised for</a:t>
            </a:r>
          </a:p>
          <a:p>
            <a:pPr lvl="1" eaLnBrk="1" hangingPunct="1"/>
            <a:r>
              <a:rPr lang="en-US" dirty="0" smtClean="0">
                <a:ea typeface="ＭＳ Ｐゴシック" pitchFamily="-109" charset="-128"/>
              </a:rPr>
              <a:t>Define what an inactive club is</a:t>
            </a:r>
          </a:p>
          <a:p>
            <a:pPr lvl="2" eaLnBrk="1" hangingPunct="1"/>
            <a:r>
              <a:rPr lang="en-US" sz="2600" dirty="0" smtClean="0">
                <a:ea typeface="ＭＳ Ｐゴシック" pitchFamily="-109" charset="-128"/>
              </a:rPr>
              <a:t>i.e. 18 months (district can determine)</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152400"/>
            <a:ext cx="7924800" cy="990600"/>
          </a:xfrm>
        </p:spPr>
        <p:txBody>
          <a:bodyPr/>
          <a:lstStyle/>
          <a:p>
            <a:pPr eaLnBrk="1" hangingPunct="1"/>
            <a:r>
              <a:rPr lang="en-US" dirty="0" smtClean="0">
                <a:solidFill>
                  <a:schemeClr val="accent2"/>
                </a:solidFill>
                <a:ea typeface="ＭＳ Ｐゴシック" pitchFamily="-109" charset="-128"/>
              </a:rPr>
              <a:t>Don’t Forget!</a:t>
            </a:r>
          </a:p>
        </p:txBody>
      </p:sp>
      <p:sp>
        <p:nvSpPr>
          <p:cNvPr id="28676" name="Text Placeholder 3"/>
          <p:cNvSpPr>
            <a:spLocks noGrp="1"/>
          </p:cNvSpPr>
          <p:nvPr>
            <p:ph type="body" sz="half" idx="2"/>
          </p:nvPr>
        </p:nvSpPr>
        <p:spPr>
          <a:xfrm>
            <a:off x="990600" y="1295400"/>
            <a:ext cx="7848600" cy="3733800"/>
          </a:xfrm>
        </p:spPr>
        <p:txBody>
          <a:bodyPr/>
          <a:lstStyle/>
          <a:p>
            <a:pPr marL="393700" lvl="1" indent="0" eaLnBrk="1" hangingPunct="1">
              <a:buNone/>
            </a:pPr>
            <a:endParaRPr lang="en-US" sz="800" b="1" u="sng" dirty="0" smtClean="0">
              <a:ea typeface="ＭＳ Ｐゴシック" pitchFamily="-109" charset="-128"/>
            </a:endParaRPr>
          </a:p>
          <a:p>
            <a:pPr marL="393700" lvl="1" indent="0">
              <a:buNone/>
            </a:pPr>
            <a:r>
              <a:rPr lang="en-US" sz="2800" dirty="0" smtClean="0">
                <a:ea typeface="ＭＳ Ｐゴシック" pitchFamily="-109" charset="-128"/>
              </a:rPr>
              <a:t>The </a:t>
            </a:r>
            <a:r>
              <a:rPr lang="en-US" sz="2800" dirty="0">
                <a:ea typeface="ＭＳ Ｐゴシック" pitchFamily="-109" charset="-128"/>
              </a:rPr>
              <a:t>district is ultimately responsible for ASB funds and expenditures.  </a:t>
            </a:r>
          </a:p>
          <a:p>
            <a:pPr marL="393700" lvl="1" indent="0" eaLnBrk="1" hangingPunct="1">
              <a:buNone/>
            </a:pPr>
            <a:endParaRPr lang="en-US" sz="2800" b="1" u="sng" dirty="0" smtClean="0">
              <a:ea typeface="ＭＳ Ｐゴシック" pitchFamily="-109" charset="-128"/>
            </a:endParaRPr>
          </a:p>
          <a:p>
            <a:pPr marL="393700" lvl="1" indent="0" eaLnBrk="1" hangingPunct="1">
              <a:buNone/>
            </a:pPr>
            <a:r>
              <a:rPr lang="en-US" sz="2800" b="1" u="sng" dirty="0" smtClean="0">
                <a:ea typeface="ＭＳ Ｐゴシック" pitchFamily="-109" charset="-128"/>
              </a:rPr>
              <a:t>Anyone</a:t>
            </a:r>
            <a:r>
              <a:rPr lang="en-US" sz="2800" b="1" dirty="0" smtClean="0">
                <a:ea typeface="ＭＳ Ｐゴシック" pitchFamily="-109" charset="-128"/>
              </a:rPr>
              <a:t> </a:t>
            </a:r>
            <a:r>
              <a:rPr lang="en-US" sz="2800" dirty="0">
                <a:ea typeface="ＭＳ Ｐゴシック" pitchFamily="-109" charset="-128"/>
              </a:rPr>
              <a:t>involved with ASB has a </a:t>
            </a:r>
            <a:r>
              <a:rPr lang="en-US" sz="2800" dirty="0" smtClean="0">
                <a:ea typeface="ＭＳ Ｐゴシック" pitchFamily="-109" charset="-128"/>
              </a:rPr>
              <a:t>responsibility </a:t>
            </a:r>
            <a:r>
              <a:rPr lang="en-US" sz="2800" dirty="0">
                <a:ea typeface="ＭＳ Ｐゴシック" pitchFamily="-109" charset="-128"/>
              </a:rPr>
              <a:t>to report suspected fraud or abuse to </a:t>
            </a:r>
            <a:r>
              <a:rPr lang="en-US" sz="2800" dirty="0" smtClean="0">
                <a:ea typeface="ＭＳ Ｐゴシック" pitchFamily="-109" charset="-128"/>
              </a:rPr>
              <a:t>principal and/or </a:t>
            </a:r>
            <a:r>
              <a:rPr lang="en-US" sz="2800" dirty="0">
                <a:ea typeface="ＭＳ Ｐゴシック" pitchFamily="-109" charset="-128"/>
              </a:rPr>
              <a:t>the business office</a:t>
            </a:r>
            <a:r>
              <a:rPr lang="en-US" sz="2800" dirty="0" smtClean="0">
                <a:ea typeface="ＭＳ Ｐゴシック" pitchFamily="-109" charset="-128"/>
              </a:rPr>
              <a:t>.</a:t>
            </a:r>
          </a:p>
          <a:p>
            <a:pPr marL="393700" lvl="1" indent="0" eaLnBrk="1" hangingPunct="1">
              <a:buNone/>
            </a:pPr>
            <a:endParaRPr lang="en-US" sz="1200" dirty="0">
              <a:ea typeface="ＭＳ Ｐゴシック" pitchFamily="-109" charset="-128"/>
            </a:endParaRPr>
          </a:p>
          <a:p>
            <a:pPr eaLnBrk="1" hangingPunct="1">
              <a:buFont typeface="Wingdings 2" pitchFamily="-109" charset="2"/>
              <a:buNone/>
            </a:pPr>
            <a:endParaRPr lang="en-US" dirty="0" smtClean="0">
              <a:ea typeface="ＭＳ Ｐゴシック" pitchFamily="-109" charset="-128"/>
            </a:endParaRPr>
          </a:p>
        </p:txBody>
      </p:sp>
    </p:spTree>
  </p:cSld>
  <p:clrMapOvr>
    <a:masterClrMapping/>
  </p:clrMapOvr>
  <p:transition spd="slow">
    <p:sndAc>
      <p:stSnd>
        <p:snd r:embed="rId2" name="Ooooh"/>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81000"/>
            <a:ext cx="8229600" cy="666750"/>
          </a:xfrm>
        </p:spPr>
        <p:txBody>
          <a:bodyPr/>
          <a:lstStyle/>
          <a:p>
            <a:pPr eaLnBrk="1" hangingPunct="1"/>
            <a:r>
              <a:rPr lang="en-US" sz="3200" dirty="0" smtClean="0">
                <a:solidFill>
                  <a:schemeClr val="accent2"/>
                </a:solidFill>
                <a:ea typeface="ＭＳ Ｐゴシック" pitchFamily="-109" charset="-128"/>
              </a:rPr>
              <a:t>How Do Parent Groups Fit In?</a:t>
            </a:r>
          </a:p>
        </p:txBody>
      </p:sp>
      <p:sp>
        <p:nvSpPr>
          <p:cNvPr id="30723" name="Rectangle 3"/>
          <p:cNvSpPr>
            <a:spLocks noGrp="1" noChangeArrowheads="1"/>
          </p:cNvSpPr>
          <p:nvPr>
            <p:ph type="body" idx="1"/>
          </p:nvPr>
        </p:nvSpPr>
        <p:spPr>
          <a:xfrm>
            <a:off x="457200" y="1143000"/>
            <a:ext cx="8229600" cy="5181601"/>
          </a:xfrm>
        </p:spPr>
        <p:txBody>
          <a:bodyPr/>
          <a:lstStyle/>
          <a:p>
            <a:pPr eaLnBrk="1" hangingPunct="1"/>
            <a:r>
              <a:rPr lang="en-US" dirty="0" smtClean="0">
                <a:ea typeface="ＭＳ Ｐゴシック" pitchFamily="-109" charset="-128"/>
              </a:rPr>
              <a:t>Parent group funds </a:t>
            </a:r>
            <a:r>
              <a:rPr lang="en-US" b="1" u="sng" dirty="0" smtClean="0">
                <a:ea typeface="ＭＳ Ｐゴシック" pitchFamily="-109" charset="-128"/>
              </a:rPr>
              <a:t>cannot</a:t>
            </a:r>
            <a:r>
              <a:rPr lang="en-US" dirty="0" smtClean="0">
                <a:ea typeface="ＭＳ Ｐゴシック" pitchFamily="-109" charset="-128"/>
              </a:rPr>
              <a:t> be commingled with district/ASB  funds</a:t>
            </a:r>
          </a:p>
          <a:p>
            <a:pPr lvl="1" eaLnBrk="1" hangingPunct="1"/>
            <a:r>
              <a:rPr lang="en-US" dirty="0" smtClean="0">
                <a:ea typeface="ＭＳ Ｐゴシック" pitchFamily="-109" charset="-128"/>
              </a:rPr>
              <a:t>Non-student groups cannot deposit funds into the </a:t>
            </a:r>
          </a:p>
          <a:p>
            <a:pPr lvl="1" eaLnBrk="1" hangingPunct="1">
              <a:buFontTx/>
              <a:buNone/>
            </a:pPr>
            <a:r>
              <a:rPr lang="en-US" dirty="0" smtClean="0">
                <a:ea typeface="ＭＳ Ｐゴシック" pitchFamily="-109" charset="-128"/>
              </a:rPr>
              <a:t>    ASB accounts unless they are truly being donated </a:t>
            </a:r>
          </a:p>
          <a:p>
            <a:pPr lvl="1" eaLnBrk="1" hangingPunct="1">
              <a:buFontTx/>
              <a:buNone/>
            </a:pPr>
            <a:r>
              <a:rPr lang="en-US" dirty="0" smtClean="0">
                <a:ea typeface="ＭＳ Ｐゴシック" pitchFamily="-109" charset="-128"/>
              </a:rPr>
              <a:t>    to the ASB</a:t>
            </a:r>
          </a:p>
          <a:p>
            <a:pPr lvl="1" eaLnBrk="1" hangingPunct="1"/>
            <a:r>
              <a:rPr lang="en-US" dirty="0" smtClean="0">
                <a:ea typeface="ＭＳ Ｐゴシック" pitchFamily="-109" charset="-128"/>
              </a:rPr>
              <a:t>Once the funds are donated to ASB, only the student organizations control how the funds will be used</a:t>
            </a:r>
          </a:p>
          <a:p>
            <a:pPr lvl="1" eaLnBrk="1" hangingPunct="1"/>
            <a:endParaRPr lang="en-US" sz="1800" dirty="0" smtClean="0">
              <a:ea typeface="ＭＳ Ｐゴシック" pitchFamily="-109" charset="-128"/>
            </a:endParaRPr>
          </a:p>
          <a:p>
            <a:pPr lvl="1" eaLnBrk="1" hangingPunct="1">
              <a:spcBef>
                <a:spcPct val="0"/>
              </a:spcBef>
              <a:buFontTx/>
              <a:buNone/>
            </a:pPr>
            <a:r>
              <a:rPr lang="en-US" b="1" dirty="0" smtClean="0">
                <a:ea typeface="ＭＳ Ｐゴシック" pitchFamily="-109" charset="-128"/>
              </a:rPr>
              <a:t>	The Manual gives detailed information about non-student	groups in Chapter 21</a:t>
            </a: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609600"/>
            <a:ext cx="7546975" cy="487363"/>
          </a:xfrm>
        </p:spPr>
        <p:txBody>
          <a:bodyPr/>
          <a:lstStyle/>
          <a:p>
            <a:pPr eaLnBrk="1" hangingPunct="1"/>
            <a:r>
              <a:rPr lang="en-US" sz="3200" dirty="0" smtClean="0">
                <a:solidFill>
                  <a:schemeClr val="accent2"/>
                </a:solidFill>
                <a:ea typeface="ＭＳ Ｐゴシック" pitchFamily="-109" charset="-128"/>
              </a:rPr>
              <a:t>District Board Policy and Regulations</a:t>
            </a:r>
          </a:p>
        </p:txBody>
      </p:sp>
      <p:sp>
        <p:nvSpPr>
          <p:cNvPr id="32771" name="Rectangle 3"/>
          <p:cNvSpPr>
            <a:spLocks noGrp="1" noChangeArrowheads="1"/>
          </p:cNvSpPr>
          <p:nvPr>
            <p:ph type="body" idx="1"/>
          </p:nvPr>
        </p:nvSpPr>
        <p:spPr>
          <a:xfrm>
            <a:off x="1066800" y="1219200"/>
            <a:ext cx="7620000" cy="5105400"/>
          </a:xfrm>
        </p:spPr>
        <p:txBody>
          <a:bodyPr/>
          <a:lstStyle/>
          <a:p>
            <a:pPr eaLnBrk="1" hangingPunct="1">
              <a:buFontTx/>
              <a:buNone/>
            </a:pPr>
            <a:r>
              <a:rPr lang="en-US" dirty="0" smtClean="0">
                <a:ea typeface="ＭＳ Ｐゴシック" pitchFamily="-109" charset="-128"/>
              </a:rPr>
              <a:t>Govern:</a:t>
            </a:r>
          </a:p>
          <a:p>
            <a:pPr lvl="1" eaLnBrk="1" hangingPunct="1"/>
            <a:r>
              <a:rPr lang="en-US" dirty="0" smtClean="0">
                <a:ea typeface="ＭＳ Ｐゴシック" pitchFamily="-109" charset="-128"/>
              </a:rPr>
              <a:t>Establishment of the student body organization</a:t>
            </a:r>
          </a:p>
          <a:p>
            <a:pPr lvl="1" eaLnBrk="1" hangingPunct="1"/>
            <a:r>
              <a:rPr lang="en-US" dirty="0" smtClean="0">
                <a:ea typeface="ＭＳ Ｐゴシック" pitchFamily="-109" charset="-128"/>
              </a:rPr>
              <a:t>Supervision of the organization’s activities</a:t>
            </a:r>
          </a:p>
          <a:p>
            <a:pPr lvl="1" eaLnBrk="1" hangingPunct="1"/>
            <a:r>
              <a:rPr lang="en-US" dirty="0" smtClean="0">
                <a:ea typeface="ＭＳ Ｐゴシック" pitchFamily="-109" charset="-128"/>
              </a:rPr>
              <a:t>Operation and management of the organization’s finances</a:t>
            </a:r>
            <a:endParaRPr lang="en-US" sz="800" dirty="0" smtClean="0">
              <a:ea typeface="ＭＳ Ｐゴシック" pitchFamily="-109" charset="-128"/>
            </a:endParaRPr>
          </a:p>
          <a:p>
            <a:pPr lvl="1" eaLnBrk="1" hangingPunct="1"/>
            <a:r>
              <a:rPr lang="en-US" dirty="0" smtClean="0">
                <a:ea typeface="ＭＳ Ｐゴシック" pitchFamily="-109" charset="-128"/>
              </a:rPr>
              <a:t>It is important ASB’s are aware of district policy because district policy applies to the ASB.</a:t>
            </a:r>
          </a:p>
          <a:p>
            <a:pPr lvl="1" eaLnBrk="1" hangingPunct="1"/>
            <a:r>
              <a:rPr lang="en-US" dirty="0" smtClean="0">
                <a:ea typeface="ＭＳ Ｐゴシック" pitchFamily="-109" charset="-128"/>
              </a:rPr>
              <a:t>District Board Policy is another law that ASB must follow</a:t>
            </a:r>
          </a:p>
          <a:p>
            <a:pPr marL="393700" lvl="1" indent="0" eaLnBrk="1" hangingPunct="1">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457200"/>
            <a:ext cx="6870700" cy="914400"/>
          </a:xfrm>
        </p:spPr>
        <p:txBody>
          <a:bodyPr/>
          <a:lstStyle/>
          <a:p>
            <a:pPr eaLnBrk="1" hangingPunct="1"/>
            <a:r>
              <a:rPr lang="en-US" sz="3200" dirty="0" smtClean="0">
                <a:solidFill>
                  <a:schemeClr val="accent2"/>
                </a:solidFill>
                <a:ea typeface="ＭＳ Ｐゴシック" pitchFamily="-109" charset="-128"/>
              </a:rPr>
              <a:t>Business Office:</a:t>
            </a:r>
          </a:p>
        </p:txBody>
      </p:sp>
      <p:sp>
        <p:nvSpPr>
          <p:cNvPr id="33795" name="Text Placeholder 3"/>
          <p:cNvSpPr>
            <a:spLocks noGrp="1"/>
          </p:cNvSpPr>
          <p:nvPr>
            <p:ph type="body" sz="half" idx="2"/>
          </p:nvPr>
        </p:nvSpPr>
        <p:spPr>
          <a:xfrm>
            <a:off x="685800" y="1371600"/>
            <a:ext cx="7696200" cy="4953000"/>
          </a:xfrm>
        </p:spPr>
        <p:txBody>
          <a:bodyPr/>
          <a:lstStyle/>
          <a:p>
            <a:pPr eaLnBrk="1" hangingPunct="1"/>
            <a:r>
              <a:rPr lang="en-US" sz="2600" dirty="0" smtClean="0">
                <a:ea typeface="ＭＳ Ｐゴシック" pitchFamily="-109" charset="-128"/>
              </a:rPr>
              <a:t>Receives and reviews bank statements MONTHLY</a:t>
            </a:r>
            <a:endParaRPr lang="en-US" sz="2600" dirty="0" smtClean="0">
              <a:solidFill>
                <a:srgbClr val="3366FF"/>
              </a:solidFill>
              <a:ea typeface="ＭＳ Ｐゴシック" pitchFamily="-109" charset="-128"/>
            </a:endParaRPr>
          </a:p>
          <a:p>
            <a:pPr eaLnBrk="1" hangingPunct="1"/>
            <a:r>
              <a:rPr lang="en-US" sz="2600" dirty="0" smtClean="0">
                <a:ea typeface="ＭＳ Ｐゴシック" pitchFamily="-109" charset="-128"/>
              </a:rPr>
              <a:t>Reviews budgets and </a:t>
            </a:r>
            <a:r>
              <a:rPr lang="en-US" sz="2600" dirty="0">
                <a:ea typeface="ＭＳ Ｐゴシック" pitchFamily="-109" charset="-128"/>
              </a:rPr>
              <a:t>f</a:t>
            </a:r>
            <a:r>
              <a:rPr lang="en-US" sz="2600" dirty="0" smtClean="0">
                <a:ea typeface="ＭＳ Ｐゴシック" pitchFamily="-109" charset="-128"/>
              </a:rPr>
              <a:t>inancial reports MONTHLY</a:t>
            </a:r>
          </a:p>
          <a:p>
            <a:pPr eaLnBrk="1" hangingPunct="1"/>
            <a:r>
              <a:rPr lang="en-US" sz="2600" dirty="0" smtClean="0">
                <a:ea typeface="ＭＳ Ｐゴシック" pitchFamily="-109" charset="-128"/>
              </a:rPr>
              <a:t>Internal audits and oversight  </a:t>
            </a:r>
          </a:p>
          <a:p>
            <a:pPr eaLnBrk="1" hangingPunct="1"/>
            <a:r>
              <a:rPr lang="en-US" sz="2600" dirty="0" smtClean="0">
                <a:ea typeface="ＭＳ Ｐゴシック" pitchFamily="-109" charset="-128"/>
              </a:rPr>
              <a:t>Resource to site staff</a:t>
            </a:r>
          </a:p>
          <a:p>
            <a:pPr eaLnBrk="1" hangingPunct="1"/>
            <a:r>
              <a:rPr lang="en-US" sz="2600" dirty="0" smtClean="0">
                <a:ea typeface="ＭＳ Ｐゴシック" pitchFamily="-109" charset="-128"/>
              </a:rPr>
              <a:t>Develops and updates the ASB manual, policies and procedures</a:t>
            </a:r>
          </a:p>
          <a:p>
            <a:pPr eaLnBrk="1" hangingPunct="1"/>
            <a:r>
              <a:rPr lang="en-US" sz="2600" dirty="0" smtClean="0">
                <a:ea typeface="ＭＳ Ｐゴシック" pitchFamily="-109" charset="-128"/>
              </a:rPr>
              <a:t>Training and help resolve audit findings</a:t>
            </a:r>
          </a:p>
          <a:p>
            <a:pPr eaLnBrk="1" hangingPunct="1"/>
            <a:r>
              <a:rPr lang="en-US" sz="2600" dirty="0" smtClean="0">
                <a:ea typeface="ＭＳ Ｐゴシック" pitchFamily="-109" charset="-128"/>
              </a:rPr>
              <a:t>Ensures that the ASB is correctly reporting sales and use taxes</a:t>
            </a:r>
          </a:p>
          <a:p>
            <a:pPr eaLnBrk="1" hangingPunct="1"/>
            <a:endParaRPr lang="en-US" dirty="0" smtClean="0">
              <a:ea typeface="ＭＳ Ｐゴシック" pitchFamily="-109" charset="-128"/>
            </a:endParaRPr>
          </a:p>
        </p:txBody>
      </p:sp>
    </p:spTree>
  </p:cSld>
  <p:clrMapOvr>
    <a:masterClrMapping/>
  </p:clrMapOvr>
  <p:transition spd="slow">
    <p:sndAc>
      <p:stSnd>
        <p:snd r:embed="rId2" name="Ooooh"/>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990600" y="304800"/>
            <a:ext cx="6870700" cy="914400"/>
          </a:xfrm>
        </p:spPr>
        <p:txBody>
          <a:bodyPr/>
          <a:lstStyle/>
          <a:p>
            <a:pPr eaLnBrk="1" hangingPunct="1"/>
            <a:r>
              <a:rPr lang="en-US" sz="3200" dirty="0" smtClean="0">
                <a:solidFill>
                  <a:schemeClr val="accent2"/>
                </a:solidFill>
                <a:ea typeface="ＭＳ Ｐゴシック" pitchFamily="-109" charset="-128"/>
              </a:rPr>
              <a:t>Site Principal:</a:t>
            </a:r>
          </a:p>
        </p:txBody>
      </p:sp>
      <p:sp>
        <p:nvSpPr>
          <p:cNvPr id="34819" name="Text Placeholder 3"/>
          <p:cNvSpPr>
            <a:spLocks noGrp="1"/>
          </p:cNvSpPr>
          <p:nvPr>
            <p:ph type="body" sz="half" idx="2"/>
          </p:nvPr>
        </p:nvSpPr>
        <p:spPr>
          <a:xfrm>
            <a:off x="609600" y="1066800"/>
            <a:ext cx="8077200" cy="5756953"/>
          </a:xfrm>
        </p:spPr>
        <p:txBody>
          <a:bodyPr/>
          <a:lstStyle/>
          <a:p>
            <a:pPr eaLnBrk="1" hangingPunct="1"/>
            <a:r>
              <a:rPr lang="en-US" sz="2400" dirty="0" smtClean="0">
                <a:ea typeface="ＭＳ Ｐゴシック" pitchFamily="-109" charset="-128"/>
              </a:rPr>
              <a:t>Works with district office</a:t>
            </a:r>
          </a:p>
          <a:p>
            <a:pPr eaLnBrk="1" hangingPunct="1"/>
            <a:r>
              <a:rPr lang="en-US" sz="2400" dirty="0" smtClean="0">
                <a:ea typeface="ＭＳ Ｐゴシック" pitchFamily="-109" charset="-128"/>
              </a:rPr>
              <a:t>Approves fund raising events </a:t>
            </a:r>
          </a:p>
          <a:p>
            <a:pPr eaLnBrk="1" hangingPunct="1"/>
            <a:r>
              <a:rPr lang="en-US" sz="2400" dirty="0" smtClean="0">
                <a:ea typeface="ＭＳ Ｐゴシック" pitchFamily="-109" charset="-128"/>
              </a:rPr>
              <a:t>Approves expenditures along with students and ASB advisor</a:t>
            </a:r>
          </a:p>
          <a:p>
            <a:pPr eaLnBrk="1" hangingPunct="1"/>
            <a:r>
              <a:rPr lang="en-US" sz="2400" dirty="0" smtClean="0">
                <a:ea typeface="ＭＳ Ｐゴシック" pitchFamily="-109" charset="-128"/>
              </a:rPr>
              <a:t>Appoints the ASB and Club advisors</a:t>
            </a:r>
          </a:p>
          <a:p>
            <a:pPr eaLnBrk="1" hangingPunct="1"/>
            <a:r>
              <a:rPr lang="en-US" sz="2400" dirty="0" smtClean="0">
                <a:ea typeface="ＭＳ Ｐゴシック" pitchFamily="-109" charset="-128"/>
              </a:rPr>
              <a:t>Supervises ASB bookkeeper and ASB advisors</a:t>
            </a:r>
          </a:p>
          <a:p>
            <a:pPr eaLnBrk="1" hangingPunct="1"/>
            <a:r>
              <a:rPr lang="en-US" sz="2400" dirty="0" smtClean="0">
                <a:ea typeface="ＭＳ Ｐゴシック" pitchFamily="-109" charset="-128"/>
              </a:rPr>
              <a:t>Enforces and communicates all laws, policies and procedures</a:t>
            </a:r>
          </a:p>
          <a:p>
            <a:pPr eaLnBrk="1" hangingPunct="1"/>
            <a:r>
              <a:rPr lang="en-US" sz="2400" dirty="0" smtClean="0">
                <a:ea typeface="ＭＳ Ｐゴシック" pitchFamily="-109" charset="-128"/>
              </a:rPr>
              <a:t>Ensures that a Student Council is created and established and approves Club constitutions</a:t>
            </a:r>
          </a:p>
          <a:p>
            <a:pPr eaLnBrk="1" hangingPunct="1"/>
            <a:r>
              <a:rPr lang="en-US" sz="2400" dirty="0" smtClean="0">
                <a:ea typeface="ＭＳ Ｐゴシック" pitchFamily="-109" charset="-128"/>
              </a:rPr>
              <a:t>Ensures minutes are kept of all ASB and club meetings</a:t>
            </a:r>
          </a:p>
          <a:p>
            <a:pPr eaLnBrk="1" hangingPunct="1"/>
            <a:r>
              <a:rPr lang="en-US" sz="2400" dirty="0" smtClean="0">
                <a:ea typeface="ＭＳ Ｐゴシック" pitchFamily="-109" charset="-128"/>
              </a:rPr>
              <a:t>Receives and reviews bank statements MONTHLY</a:t>
            </a:r>
            <a:endParaRPr lang="en-US" sz="2400" dirty="0" smtClean="0">
              <a:solidFill>
                <a:srgbClr val="3366FF"/>
              </a:solidFill>
              <a:ea typeface="ＭＳ Ｐゴシック" pitchFamily="-109" charset="-128"/>
            </a:endParaRPr>
          </a:p>
          <a:p>
            <a:pPr eaLnBrk="1" hangingPunct="1"/>
            <a:r>
              <a:rPr lang="en-US" sz="2400" dirty="0" smtClean="0">
                <a:ea typeface="ＭＳ Ｐゴシック" pitchFamily="-109" charset="-128"/>
              </a:rPr>
              <a:t>Reviews budgets and financial reports MONTHLY  </a:t>
            </a:r>
          </a:p>
          <a:p>
            <a:pPr eaLnBrk="1" hangingPunct="1"/>
            <a:endParaRPr lang="en-US" dirty="0" smtClean="0">
              <a:ea typeface="ＭＳ Ｐゴシック" pitchFamily="-109" charset="-128"/>
            </a:endParaRPr>
          </a:p>
          <a:p>
            <a:pPr eaLnBrk="1" hangingPunct="1">
              <a:buFont typeface="Wingdings 2" pitchFamily="-109" charset="2"/>
              <a:buNone/>
            </a:pPr>
            <a:endParaRPr lang="en-US"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143000" y="457200"/>
            <a:ext cx="7175500" cy="762000"/>
          </a:xfrm>
        </p:spPr>
        <p:txBody>
          <a:bodyPr/>
          <a:lstStyle/>
          <a:p>
            <a:pPr eaLnBrk="1" hangingPunct="1"/>
            <a:r>
              <a:rPr lang="en-US" sz="3200" dirty="0" smtClean="0">
                <a:solidFill>
                  <a:schemeClr val="accent2"/>
                </a:solidFill>
                <a:ea typeface="ＭＳ Ｐゴシック" pitchFamily="-109" charset="-128"/>
              </a:rPr>
              <a:t>ASB Advisor(s):</a:t>
            </a:r>
          </a:p>
        </p:txBody>
      </p:sp>
      <p:sp>
        <p:nvSpPr>
          <p:cNvPr id="35843" name="Text Placeholder 3"/>
          <p:cNvSpPr>
            <a:spLocks noGrp="1"/>
          </p:cNvSpPr>
          <p:nvPr>
            <p:ph type="body" sz="half" idx="2"/>
          </p:nvPr>
        </p:nvSpPr>
        <p:spPr>
          <a:xfrm>
            <a:off x="685800" y="1295400"/>
            <a:ext cx="8001000" cy="5029200"/>
          </a:xfrm>
        </p:spPr>
        <p:txBody>
          <a:bodyPr/>
          <a:lstStyle/>
          <a:p>
            <a:pPr eaLnBrk="1" hangingPunct="1"/>
            <a:endParaRPr lang="en-US" sz="2600" dirty="0" smtClean="0">
              <a:ea typeface="ＭＳ Ｐゴシック" pitchFamily="-109" charset="-128"/>
            </a:endParaRPr>
          </a:p>
          <a:p>
            <a:pPr eaLnBrk="1" hangingPunct="1"/>
            <a:r>
              <a:rPr lang="en-US" sz="2600" dirty="0" smtClean="0">
                <a:ea typeface="ＭＳ Ｐゴシック" pitchFamily="-109" charset="-128"/>
              </a:rPr>
              <a:t>Must be a CERTIFICATED employee</a:t>
            </a:r>
          </a:p>
          <a:p>
            <a:pPr eaLnBrk="1" hangingPunct="1"/>
            <a:r>
              <a:rPr lang="en-US" sz="2600" dirty="0" smtClean="0">
                <a:ea typeface="ＭＳ Ｐゴシック" pitchFamily="-109" charset="-128"/>
              </a:rPr>
              <a:t>Needed for EACH Club &amp; Student Council/Leadership Class</a:t>
            </a:r>
          </a:p>
          <a:p>
            <a:pPr eaLnBrk="1" hangingPunct="1"/>
            <a:r>
              <a:rPr lang="en-US" sz="2600" dirty="0" smtClean="0">
                <a:ea typeface="ＭＳ Ｐゴシック" pitchFamily="-109" charset="-128"/>
              </a:rPr>
              <a:t>Works directly with students on a day-to-day basis, supervising the activities and serving as a link between the students to the ASB bookkeeper and the principal</a:t>
            </a:r>
          </a:p>
          <a:p>
            <a:pPr eaLnBrk="1" hangingPunct="1"/>
            <a:r>
              <a:rPr lang="en-US" sz="2600" dirty="0" smtClean="0">
                <a:ea typeface="ＭＳ Ｐゴシック" pitchFamily="-109" charset="-128"/>
              </a:rPr>
              <a:t>Makes absolutely SURE that ONLY pre-approved, valid purchases are made and AUTHORIZED by the STUDENTS from Student Funds</a:t>
            </a:r>
          </a:p>
          <a:p>
            <a:pPr eaLnBrk="1" hangingPunct="1">
              <a:buFont typeface="Wingdings 2" pitchFamily="-109" charset="2"/>
              <a:buNone/>
            </a:pPr>
            <a:endParaRPr lang="en-US"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143000" y="457200"/>
            <a:ext cx="7175500" cy="762000"/>
          </a:xfrm>
        </p:spPr>
        <p:txBody>
          <a:bodyPr/>
          <a:lstStyle/>
          <a:p>
            <a:pPr eaLnBrk="1" hangingPunct="1"/>
            <a:r>
              <a:rPr lang="en-US" sz="3200" dirty="0" smtClean="0">
                <a:solidFill>
                  <a:schemeClr val="accent2"/>
                </a:solidFill>
                <a:ea typeface="ＭＳ Ｐゴシック" pitchFamily="-109" charset="-128"/>
              </a:rPr>
              <a:t>ASB Advisor(s):, cont.:</a:t>
            </a:r>
          </a:p>
        </p:txBody>
      </p:sp>
      <p:sp>
        <p:nvSpPr>
          <p:cNvPr id="35843" name="Text Placeholder 3"/>
          <p:cNvSpPr>
            <a:spLocks noGrp="1"/>
          </p:cNvSpPr>
          <p:nvPr>
            <p:ph type="body" sz="half" idx="2"/>
          </p:nvPr>
        </p:nvSpPr>
        <p:spPr>
          <a:xfrm>
            <a:off x="685800" y="1219200"/>
            <a:ext cx="8001000" cy="5029200"/>
          </a:xfrm>
        </p:spPr>
        <p:txBody>
          <a:bodyPr/>
          <a:lstStyle/>
          <a:p>
            <a:pPr eaLnBrk="1" hangingPunct="1"/>
            <a:endParaRPr lang="en-US" sz="2600" dirty="0" smtClean="0">
              <a:ea typeface="ＭＳ Ｐゴシック" pitchFamily="-109" charset="-128"/>
            </a:endParaRPr>
          </a:p>
          <a:p>
            <a:pPr eaLnBrk="1" hangingPunct="1"/>
            <a:r>
              <a:rPr lang="en-US" sz="2600" dirty="0" smtClean="0">
                <a:ea typeface="ＭＳ Ｐゴシック" pitchFamily="-109" charset="-128"/>
              </a:rPr>
              <a:t>Assists the students in preparing the annual budget and revenue projection estimates</a:t>
            </a:r>
          </a:p>
          <a:p>
            <a:pPr eaLnBrk="1" hangingPunct="1"/>
            <a:r>
              <a:rPr lang="en-US" sz="2600" dirty="0" smtClean="0">
                <a:ea typeface="ＭＳ Ｐゴシック" pitchFamily="-109" charset="-128"/>
              </a:rPr>
              <a:t>Makes absolutely SURE that proper INTERNAL CONTROLS are in place and functioning for fund-raising activities</a:t>
            </a:r>
          </a:p>
          <a:p>
            <a:pPr eaLnBrk="1" hangingPunct="1"/>
            <a:r>
              <a:rPr lang="en-US" sz="2600" dirty="0">
                <a:ea typeface="ＭＳ Ｐゴシック" pitchFamily="-109" charset="-128"/>
              </a:rPr>
              <a:t>E</a:t>
            </a:r>
            <a:r>
              <a:rPr lang="en-US" sz="2600" dirty="0" smtClean="0">
                <a:ea typeface="ＭＳ Ｐゴシック" pitchFamily="-109" charset="-128"/>
              </a:rPr>
              <a:t>nsures that the clubs are having meetings and keeping minutes</a:t>
            </a:r>
          </a:p>
          <a:p>
            <a:r>
              <a:rPr lang="en-US" sz="2600" dirty="0">
                <a:ea typeface="ＭＳ Ｐゴシック" pitchFamily="-109" charset="-128"/>
              </a:rPr>
              <a:t>Reviews with the students all budgets and financial reports and transactions</a:t>
            </a:r>
            <a:endParaRPr lang="en-US" sz="2600" dirty="0" smtClean="0">
              <a:ea typeface="ＭＳ Ｐゴシック" pitchFamily="-109" charset="-128"/>
            </a:endParaRPr>
          </a:p>
          <a:p>
            <a:pPr eaLnBrk="1" hangingPunct="1">
              <a:buFont typeface="Wingdings 2" pitchFamily="-109" charset="2"/>
              <a:buNone/>
            </a:pPr>
            <a:endParaRPr lang="en-US" dirty="0" smtClean="0">
              <a:ea typeface="ＭＳ Ｐゴシック" pitchFamily="-109" charset="-128"/>
            </a:endParaRPr>
          </a:p>
        </p:txBody>
      </p:sp>
    </p:spTree>
    <p:extLst>
      <p:ext uri="{BB962C8B-B14F-4D97-AF65-F5344CB8AC3E}">
        <p14:creationId xmlns:p14="http://schemas.microsoft.com/office/powerpoint/2010/main" xmlns="" val="3498376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38200" y="457200"/>
            <a:ext cx="7251700" cy="533400"/>
          </a:xfrm>
        </p:spPr>
        <p:txBody>
          <a:bodyPr/>
          <a:lstStyle/>
          <a:p>
            <a:pPr eaLnBrk="1" hangingPunct="1"/>
            <a:r>
              <a:rPr lang="en-US" sz="3200" dirty="0" smtClean="0">
                <a:solidFill>
                  <a:schemeClr val="accent2"/>
                </a:solidFill>
                <a:ea typeface="ＭＳ Ｐゴシック" pitchFamily="-109" charset="-128"/>
              </a:rPr>
              <a:t>ASB Bookkeeper:</a:t>
            </a:r>
          </a:p>
        </p:txBody>
      </p:sp>
      <p:sp>
        <p:nvSpPr>
          <p:cNvPr id="37891" name="Text Placeholder 3"/>
          <p:cNvSpPr>
            <a:spLocks noGrp="1"/>
          </p:cNvSpPr>
          <p:nvPr>
            <p:ph type="body" sz="half" idx="2"/>
          </p:nvPr>
        </p:nvSpPr>
        <p:spPr>
          <a:xfrm>
            <a:off x="228600" y="1219200"/>
            <a:ext cx="8610600" cy="5105400"/>
          </a:xfrm>
        </p:spPr>
        <p:txBody>
          <a:bodyPr/>
          <a:lstStyle/>
          <a:p>
            <a:pPr eaLnBrk="1" hangingPunct="1"/>
            <a:r>
              <a:rPr lang="en-US" dirty="0" smtClean="0">
                <a:ea typeface="ＭＳ Ｐゴシック" pitchFamily="-109" charset="-128"/>
              </a:rPr>
              <a:t>Normally, site ASB bookkeeper safeguards money held at school site – </a:t>
            </a:r>
          </a:p>
          <a:p>
            <a:pPr lvl="1" eaLnBrk="1" hangingPunct="1"/>
            <a:r>
              <a:rPr lang="en-US" dirty="0" smtClean="0">
                <a:ea typeface="ＭＳ Ｐゴシック" pitchFamily="-109" charset="-128"/>
              </a:rPr>
              <a:t>Vigilant in safeguarding funds in order to get those funds to ASB bank account in a timely manner.</a:t>
            </a:r>
          </a:p>
          <a:p>
            <a:pPr lvl="1" eaLnBrk="1" hangingPunct="1"/>
            <a:r>
              <a:rPr lang="en-US" dirty="0" smtClean="0">
                <a:ea typeface="ＭＳ Ｐゴシック" pitchFamily="-109" charset="-128"/>
              </a:rPr>
              <a:t>WEEKLY DEPOSITS or more (2 to 3 days best) – No Deposit Holding – Late deposits risk stale checks, etc.</a:t>
            </a:r>
          </a:p>
          <a:p>
            <a:pPr lvl="1" eaLnBrk="1" hangingPunct="1"/>
            <a:r>
              <a:rPr lang="en-US" dirty="0" smtClean="0">
                <a:ea typeface="ＭＳ Ｐゴシック" pitchFamily="-109" charset="-128"/>
              </a:rPr>
              <a:t>Prepare proper financial records of financial transactions in accordance with established procedures and policies</a:t>
            </a:r>
          </a:p>
          <a:p>
            <a:pPr lvl="2"/>
            <a:r>
              <a:rPr lang="en-US" dirty="0" smtClean="0">
                <a:ea typeface="ＭＳ Ｐゴシック" pitchFamily="-109" charset="-128"/>
              </a:rPr>
              <a:t>i.e., Club reports, check registers, deposit registers, etc.</a:t>
            </a:r>
          </a:p>
          <a:p>
            <a:pPr lvl="1" eaLnBrk="1" hangingPunct="1"/>
            <a:r>
              <a:rPr lang="en-US" dirty="0" smtClean="0">
                <a:ea typeface="ＭＳ Ｐゴシック" pitchFamily="-109" charset="-128"/>
              </a:rPr>
              <a:t>Bank reconciliation “EVERY” month.</a:t>
            </a:r>
          </a:p>
          <a:p>
            <a:pPr eaLnBrk="1" hangingPunct="1">
              <a:buFont typeface="Wingdings 2" pitchFamily="-109" charset="2"/>
              <a:buNone/>
            </a:pPr>
            <a:endParaRPr lang="en-US"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62000" y="762000"/>
            <a:ext cx="7251700" cy="990600"/>
          </a:xfrm>
        </p:spPr>
        <p:txBody>
          <a:bodyPr/>
          <a:lstStyle/>
          <a:p>
            <a:pPr eaLnBrk="1" hangingPunct="1"/>
            <a:r>
              <a:rPr lang="en-US" sz="3200" dirty="0" smtClean="0">
                <a:solidFill>
                  <a:schemeClr val="accent2"/>
                </a:solidFill>
                <a:ea typeface="ＭＳ Ｐゴシック" pitchFamily="-109" charset="-128"/>
              </a:rPr>
              <a:t>ASB Bookkeeper:, cont.</a:t>
            </a:r>
          </a:p>
        </p:txBody>
      </p:sp>
      <p:sp>
        <p:nvSpPr>
          <p:cNvPr id="38915" name="Text Placeholder 3"/>
          <p:cNvSpPr>
            <a:spLocks noGrp="1"/>
          </p:cNvSpPr>
          <p:nvPr>
            <p:ph type="body" sz="half" idx="2"/>
          </p:nvPr>
        </p:nvSpPr>
        <p:spPr>
          <a:xfrm>
            <a:off x="838200" y="1905000"/>
            <a:ext cx="8001000" cy="4419600"/>
          </a:xfrm>
        </p:spPr>
        <p:txBody>
          <a:bodyPr/>
          <a:lstStyle/>
          <a:p>
            <a:pPr eaLnBrk="1" hangingPunct="1"/>
            <a:r>
              <a:rPr lang="en-US" dirty="0" smtClean="0">
                <a:ea typeface="ＭＳ Ｐゴシック" pitchFamily="-109" charset="-128"/>
              </a:rPr>
              <a:t>Normally, Site ASB bookkeeper safeguards money held at school site – </a:t>
            </a:r>
          </a:p>
          <a:p>
            <a:pPr lvl="1" eaLnBrk="1" hangingPunct="1"/>
            <a:r>
              <a:rPr lang="en-US" dirty="0" smtClean="0">
                <a:ea typeface="ＭＳ Ｐゴシック" pitchFamily="-109" charset="-128"/>
              </a:rPr>
              <a:t>Maintaining the change box, receipt books, tickets, etc.</a:t>
            </a:r>
          </a:p>
          <a:p>
            <a:pPr lvl="1" eaLnBrk="1" hangingPunct="1"/>
            <a:r>
              <a:rPr lang="en-US" dirty="0" smtClean="0">
                <a:ea typeface="ＭＳ Ｐゴシック" pitchFamily="-109" charset="-128"/>
              </a:rPr>
              <a:t>Processing purchase orders, payments, and invoices.</a:t>
            </a:r>
          </a:p>
          <a:p>
            <a:pPr lvl="1"/>
            <a:r>
              <a:rPr lang="en-US" dirty="0" smtClean="0">
                <a:ea typeface="ＭＳ Ｐゴシック" pitchFamily="-109" charset="-128"/>
              </a:rPr>
              <a:t>UPHOLDS ASB LAWS – POLICIES - PROCEDURES,   AKA, “THE GATE KEEPER” </a:t>
            </a:r>
          </a:p>
          <a:p>
            <a:pPr eaLnBrk="1" hangingPunct="1">
              <a:buFont typeface="Wingdings 2" pitchFamily="-109" charset="2"/>
              <a:buNone/>
            </a:pPr>
            <a:endParaRPr lang="en-US"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3200" dirty="0" smtClean="0">
                <a:solidFill>
                  <a:schemeClr val="accent2"/>
                </a:solidFill>
                <a:ea typeface="ＭＳ Ｐゴシック" pitchFamily="-109" charset="-128"/>
              </a:rPr>
              <a:t>The ASB Accounting Manual and Desk Reference</a:t>
            </a:r>
          </a:p>
        </p:txBody>
      </p:sp>
      <p:sp>
        <p:nvSpPr>
          <p:cNvPr id="7171" name="Rectangle 3"/>
          <p:cNvSpPr>
            <a:spLocks noGrp="1" noChangeArrowheads="1"/>
          </p:cNvSpPr>
          <p:nvPr>
            <p:ph type="body" idx="1"/>
          </p:nvPr>
        </p:nvSpPr>
        <p:spPr/>
        <p:txBody>
          <a:bodyPr/>
          <a:lstStyle/>
          <a:p>
            <a:pPr eaLnBrk="1" hangingPunct="1">
              <a:lnSpc>
                <a:spcPct val="90000"/>
              </a:lnSpc>
            </a:pPr>
            <a:r>
              <a:rPr lang="en-US" dirty="0" smtClean="0">
                <a:ea typeface="ＭＳ Ｐゴシック" pitchFamily="-109" charset="-128"/>
              </a:rPr>
              <a:t>A revised manual was released December  2012</a:t>
            </a:r>
          </a:p>
          <a:p>
            <a:pPr eaLnBrk="1" hangingPunct="1">
              <a:lnSpc>
                <a:spcPct val="90000"/>
              </a:lnSpc>
            </a:pPr>
            <a:r>
              <a:rPr lang="en-US" dirty="0" smtClean="0">
                <a:ea typeface="ＭＳ Ｐゴシック" pitchFamily="-109" charset="-128"/>
              </a:rPr>
              <a:t>Can be accessed and downloaded for free from</a:t>
            </a:r>
          </a:p>
          <a:p>
            <a:pPr lvl="1" eaLnBrk="1" hangingPunct="1">
              <a:lnSpc>
                <a:spcPct val="90000"/>
              </a:lnSpc>
              <a:buFontTx/>
              <a:buNone/>
            </a:pPr>
            <a:r>
              <a:rPr lang="en-US" dirty="0" smtClean="0">
                <a:ea typeface="ＭＳ Ｐゴシック" pitchFamily="-109" charset="-128"/>
              </a:rPr>
              <a:t>	FCMAT’s website at </a:t>
            </a:r>
            <a:r>
              <a:rPr lang="en-US" b="1" dirty="0" smtClean="0">
                <a:ea typeface="ＭＳ Ｐゴシック" pitchFamily="-109" charset="-128"/>
                <a:hlinkClick r:id="rId2"/>
              </a:rPr>
              <a:t>www.fcmat.org</a:t>
            </a:r>
            <a:r>
              <a:rPr lang="en-US" dirty="0" smtClean="0">
                <a:ea typeface="ＭＳ Ｐゴシック" pitchFamily="-109" charset="-128"/>
              </a:rPr>
              <a:t> </a:t>
            </a:r>
          </a:p>
          <a:p>
            <a:pPr lvl="1" eaLnBrk="1" hangingPunct="1">
              <a:lnSpc>
                <a:spcPct val="90000"/>
              </a:lnSpc>
              <a:buFontTx/>
              <a:buNone/>
            </a:pPr>
            <a:endParaRPr lang="en-US" dirty="0">
              <a:ea typeface="ＭＳ Ｐゴシック" pitchFamily="-109" charset="-128"/>
            </a:endParaRPr>
          </a:p>
          <a:p>
            <a:pPr lvl="1" eaLnBrk="1" hangingPunct="1">
              <a:lnSpc>
                <a:spcPct val="90000"/>
              </a:lnSpc>
              <a:buFont typeface="Arial" pitchFamily="34" charset="0"/>
              <a:buChar char="•"/>
            </a:pPr>
            <a:r>
              <a:rPr lang="en-US" dirty="0" smtClean="0">
                <a:ea typeface="ＭＳ Ｐゴシック" pitchFamily="-109" charset="-128"/>
              </a:rPr>
              <a:t>This revision includes updated useful information as well as increases the number of forms and templates available in Microsoft Word and Excel on the FCMAT website.</a:t>
            </a:r>
          </a:p>
          <a:p>
            <a:pPr eaLnBrk="1" hangingPunct="1">
              <a:lnSpc>
                <a:spcPct val="90000"/>
              </a:lnSpc>
              <a:buFontTx/>
              <a:buNone/>
            </a:pPr>
            <a:endParaRPr lang="en-US" sz="24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304800"/>
            <a:ext cx="8534400" cy="990600"/>
          </a:xfrm>
        </p:spPr>
        <p:txBody>
          <a:bodyPr/>
          <a:lstStyle/>
          <a:p>
            <a:pPr eaLnBrk="1" hangingPunct="1"/>
            <a:r>
              <a:rPr lang="en-US" sz="3200" dirty="0" smtClean="0">
                <a:solidFill>
                  <a:schemeClr val="accent2"/>
                </a:solidFill>
                <a:ea typeface="ＭＳ Ｐゴシック" pitchFamily="-109" charset="-128"/>
              </a:rPr>
              <a:t>Student Council:</a:t>
            </a:r>
          </a:p>
        </p:txBody>
      </p:sp>
      <p:sp>
        <p:nvSpPr>
          <p:cNvPr id="40963" name="Text Placeholder 3"/>
          <p:cNvSpPr>
            <a:spLocks noGrp="1"/>
          </p:cNvSpPr>
          <p:nvPr>
            <p:ph type="body" sz="half" idx="2"/>
          </p:nvPr>
        </p:nvSpPr>
        <p:spPr>
          <a:xfrm>
            <a:off x="685800" y="1371600"/>
            <a:ext cx="8077200" cy="4419600"/>
          </a:xfrm>
        </p:spPr>
        <p:txBody>
          <a:bodyPr/>
          <a:lstStyle/>
          <a:p>
            <a:pPr eaLnBrk="1" hangingPunct="1"/>
            <a:r>
              <a:rPr lang="en-US" sz="2600" dirty="0">
                <a:ea typeface="ＭＳ Ｐゴシック" pitchFamily="-109" charset="-128"/>
              </a:rPr>
              <a:t>If </a:t>
            </a:r>
            <a:r>
              <a:rPr lang="en-US" sz="2600" dirty="0" smtClean="0">
                <a:ea typeface="ＭＳ Ｐゴシック" pitchFamily="-109" charset="-128"/>
              </a:rPr>
              <a:t>unorganized</a:t>
            </a:r>
            <a:r>
              <a:rPr lang="en-US" sz="2600" dirty="0">
                <a:ea typeface="ＭＳ Ｐゴシック" pitchFamily="-109" charset="-128"/>
              </a:rPr>
              <a:t>, Student Council is </a:t>
            </a:r>
            <a:r>
              <a:rPr lang="en-US" sz="2600" dirty="0" smtClean="0">
                <a:ea typeface="ＭＳ Ｐゴシック" pitchFamily="-109" charset="-128"/>
              </a:rPr>
              <a:t>not mandatory</a:t>
            </a:r>
            <a:endParaRPr lang="en-US" sz="2600" dirty="0">
              <a:ea typeface="ＭＳ Ｐゴシック" pitchFamily="-109" charset="-128"/>
            </a:endParaRPr>
          </a:p>
          <a:p>
            <a:pPr eaLnBrk="1" hangingPunct="1"/>
            <a:r>
              <a:rPr lang="en-US" sz="2600" dirty="0" smtClean="0">
                <a:ea typeface="ＭＳ Ｐゴシック" pitchFamily="-109" charset="-128"/>
              </a:rPr>
              <a:t>Develop and approve annual budget for Student Council and Leadership Class</a:t>
            </a:r>
          </a:p>
          <a:p>
            <a:pPr eaLnBrk="1" hangingPunct="1"/>
            <a:r>
              <a:rPr lang="en-US" sz="2600" dirty="0" smtClean="0">
                <a:ea typeface="ＭＳ Ｐゴシック" pitchFamily="-109" charset="-128"/>
              </a:rPr>
              <a:t>Authorize ALL:</a:t>
            </a:r>
          </a:p>
          <a:p>
            <a:pPr lvl="1" eaLnBrk="1" hangingPunct="1"/>
            <a:r>
              <a:rPr lang="en-US" dirty="0" smtClean="0">
                <a:ea typeface="ＭＳ Ｐゴシック" pitchFamily="-109" charset="-128"/>
              </a:rPr>
              <a:t>Student Club budgets</a:t>
            </a:r>
          </a:p>
          <a:p>
            <a:pPr lvl="1" eaLnBrk="1" hangingPunct="1"/>
            <a:r>
              <a:rPr lang="en-US" dirty="0" smtClean="0">
                <a:ea typeface="ＭＳ Ｐゴシック" pitchFamily="-109" charset="-128"/>
              </a:rPr>
              <a:t>Student Clubs</a:t>
            </a:r>
          </a:p>
          <a:p>
            <a:r>
              <a:rPr lang="en-US" dirty="0" smtClean="0">
                <a:ea typeface="ＭＳ Ｐゴシック" pitchFamily="-109" charset="-128"/>
              </a:rPr>
              <a:t>Reviews ALL:</a:t>
            </a:r>
          </a:p>
          <a:p>
            <a:pPr lvl="1" eaLnBrk="1" hangingPunct="1"/>
            <a:r>
              <a:rPr lang="en-US" dirty="0" smtClean="0">
                <a:ea typeface="ＭＳ Ｐゴシック" pitchFamily="-109" charset="-128"/>
              </a:rPr>
              <a:t>Student Club fund-raising events</a:t>
            </a:r>
          </a:p>
          <a:p>
            <a:pPr lvl="1" eaLnBrk="1" hangingPunct="1"/>
            <a:r>
              <a:rPr lang="en-US" dirty="0" smtClean="0">
                <a:ea typeface="ＭＳ Ｐゴシック" pitchFamily="-109" charset="-128"/>
              </a:rPr>
              <a:t>Student fund purchases/expenditures</a:t>
            </a:r>
          </a:p>
          <a:p>
            <a:pPr lvl="1" eaLnBrk="1" hangingPunct="1"/>
            <a:endParaRPr lang="en-US" dirty="0" smtClean="0">
              <a:ea typeface="ＭＳ Ｐゴシック" pitchFamily="-109" charset="-128"/>
            </a:endParaRPr>
          </a:p>
          <a:p>
            <a:pPr lvl="1" eaLnBrk="1" hangingPunct="1"/>
            <a:endParaRPr lang="en-US" dirty="0">
              <a:ea typeface="ＭＳ Ｐゴシック" pitchFamily="-109" charset="-128"/>
            </a:endParaRPr>
          </a:p>
          <a:p>
            <a:pPr lvl="1" eaLnBrk="1" hangingPunct="1"/>
            <a:endParaRPr lang="en-US" dirty="0" smtClean="0">
              <a:ea typeface="ＭＳ Ｐゴシック" pitchFamily="-109" charset="-128"/>
            </a:endParaRPr>
          </a:p>
          <a:p>
            <a:pPr lvl="1" eaLnBrk="1" hangingPunct="1"/>
            <a:endParaRPr lang="en-US" dirty="0" smtClean="0">
              <a:ea typeface="ＭＳ Ｐゴシック" pitchFamily="-109" charset="-128"/>
            </a:endParaRPr>
          </a:p>
        </p:txBody>
      </p:sp>
    </p:spTree>
  </p:cSld>
  <p:clrMapOvr>
    <a:masterClrMapping/>
  </p:clrMapOvr>
  <p:transition spd="slow">
    <p:sndAc>
      <p:stSnd>
        <p:snd r:embed="rId2" name="Opening"/>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81000" y="381000"/>
            <a:ext cx="8534400" cy="990600"/>
          </a:xfrm>
        </p:spPr>
        <p:txBody>
          <a:bodyPr/>
          <a:lstStyle/>
          <a:p>
            <a:pPr eaLnBrk="1" hangingPunct="1"/>
            <a:r>
              <a:rPr lang="en-US" sz="3200" dirty="0" smtClean="0">
                <a:solidFill>
                  <a:schemeClr val="accent2"/>
                </a:solidFill>
                <a:ea typeface="ＭＳ Ｐゴシック" pitchFamily="-109" charset="-128"/>
              </a:rPr>
              <a:t>Student Council:, cont.</a:t>
            </a:r>
          </a:p>
        </p:txBody>
      </p:sp>
      <p:sp>
        <p:nvSpPr>
          <p:cNvPr id="41987" name="Text Placeholder 3"/>
          <p:cNvSpPr>
            <a:spLocks noGrp="1"/>
          </p:cNvSpPr>
          <p:nvPr>
            <p:ph type="body" sz="half" idx="2"/>
          </p:nvPr>
        </p:nvSpPr>
        <p:spPr>
          <a:xfrm>
            <a:off x="1295400" y="1447800"/>
            <a:ext cx="6781800" cy="4419600"/>
          </a:xfrm>
        </p:spPr>
        <p:txBody>
          <a:bodyPr/>
          <a:lstStyle/>
          <a:p>
            <a:pPr eaLnBrk="1" hangingPunct="1"/>
            <a:r>
              <a:rPr lang="en-US" dirty="0" smtClean="0">
                <a:ea typeface="ＭＳ Ｐゴシック" pitchFamily="-109" charset="-128"/>
              </a:rPr>
              <a:t>Review ALL Student Clubs:</a:t>
            </a:r>
          </a:p>
          <a:p>
            <a:pPr lvl="1" eaLnBrk="1" hangingPunct="1"/>
            <a:r>
              <a:rPr lang="en-US" dirty="0" smtClean="0">
                <a:ea typeface="ＭＳ Ｐゴシック" pitchFamily="-109" charset="-128"/>
              </a:rPr>
              <a:t>Financial reports</a:t>
            </a:r>
          </a:p>
          <a:p>
            <a:pPr lvl="1" eaLnBrk="1" hangingPunct="1"/>
            <a:r>
              <a:rPr lang="en-US" dirty="0" smtClean="0">
                <a:ea typeface="ＭＳ Ｐゴシック" pitchFamily="-109" charset="-128"/>
              </a:rPr>
              <a:t>Reconciliations</a:t>
            </a:r>
          </a:p>
          <a:p>
            <a:pPr lvl="1" eaLnBrk="1" hangingPunct="1"/>
            <a:r>
              <a:rPr lang="en-US" dirty="0" smtClean="0">
                <a:ea typeface="ＭＳ Ｐゴシック" pitchFamily="-109" charset="-128"/>
              </a:rPr>
              <a:t>Anything else they would like to review</a:t>
            </a:r>
          </a:p>
          <a:p>
            <a:pPr eaLnBrk="1" hangingPunct="1"/>
            <a:r>
              <a:rPr lang="en-US" dirty="0" smtClean="0">
                <a:ea typeface="ＭＳ Ｐゴシック" pitchFamily="-109" charset="-128"/>
              </a:rPr>
              <a:t>Student Council:</a:t>
            </a:r>
          </a:p>
          <a:p>
            <a:pPr lvl="1" eaLnBrk="1" hangingPunct="1"/>
            <a:r>
              <a:rPr lang="en-US" dirty="0" smtClean="0">
                <a:ea typeface="ＭＳ Ｐゴシック" pitchFamily="-109" charset="-128"/>
              </a:rPr>
              <a:t>Represents the students</a:t>
            </a:r>
          </a:p>
          <a:p>
            <a:pPr lvl="1" eaLnBrk="1" hangingPunct="1"/>
            <a:r>
              <a:rPr lang="en-US" dirty="0" smtClean="0">
                <a:ea typeface="ＭＳ Ｐゴシック" pitchFamily="-109" charset="-128"/>
              </a:rPr>
              <a:t>Primary authority of how student-raised funds will be spent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72400" cy="2809875"/>
          </a:xfrm>
          <a:ln>
            <a:miter lim="800000"/>
            <a:headEnd/>
            <a:tailEnd/>
          </a:ln>
          <a:extLst/>
        </p:spPr>
        <p:txBody>
          <a:bodyPr/>
          <a:lstStyle/>
          <a:p>
            <a:pPr algn="ctr" eaLnBrk="1" fontAlgn="auto" hangingPunct="1">
              <a:spcAft>
                <a:spcPts val="0"/>
              </a:spcAft>
              <a:defRPr/>
            </a:pPr>
            <a:r>
              <a:rPr sz="5400" dirty="0" smtClean="0">
                <a:solidFill>
                  <a:schemeClr val="accent2"/>
                </a:solidFill>
              </a:rPr>
              <a:t>That's A LOT of Work!</a:t>
            </a:r>
            <a:r>
              <a:rPr lang="en-US" sz="5400" dirty="0" smtClean="0">
                <a:solidFill>
                  <a:schemeClr val="accent2"/>
                </a:solidFill>
              </a:rPr>
              <a:t/>
            </a:r>
            <a:br>
              <a:rPr lang="en-US" sz="5400" dirty="0" smtClean="0">
                <a:solidFill>
                  <a:schemeClr val="accent2"/>
                </a:solidFill>
              </a:rPr>
            </a:br>
            <a:r>
              <a:rPr lang="en-US" sz="5400" dirty="0" smtClean="0">
                <a:solidFill>
                  <a:schemeClr val="accent2"/>
                </a:solidFill>
              </a:rPr>
              <a:t/>
            </a:r>
            <a:br>
              <a:rPr lang="en-US" sz="5400" dirty="0" smtClean="0">
                <a:solidFill>
                  <a:schemeClr val="accent2"/>
                </a:solidFill>
              </a:rPr>
            </a:br>
            <a:r>
              <a:rPr lang="en-US" dirty="0" smtClean="0">
                <a:solidFill>
                  <a:schemeClr val="accent2"/>
                </a:solidFill>
              </a:rPr>
              <a:t>I thought it was easier to spend money from ASB, not harder!</a:t>
            </a:r>
            <a:endParaRPr dirty="0">
              <a:solidFill>
                <a:schemeClr val="accent2"/>
              </a:solidFill>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2765929745"/>
              </p:ext>
            </p:extLst>
          </p:nvPr>
        </p:nvGraphicFramePr>
        <p:xfrm>
          <a:off x="533400" y="609600"/>
          <a:ext cx="80010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858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Budgets</a:t>
            </a:r>
            <a:endParaRPr lang="en-US" sz="3200" cap="none" dirty="0">
              <a:solidFill>
                <a:schemeClr val="accent2"/>
              </a:solidFill>
            </a:endParaRPr>
          </a:p>
        </p:txBody>
      </p:sp>
      <p:sp>
        <p:nvSpPr>
          <p:cNvPr id="51203" name="Text Placeholder 2"/>
          <p:cNvSpPr>
            <a:spLocks noGrp="1"/>
          </p:cNvSpPr>
          <p:nvPr>
            <p:ph type="body" idx="1"/>
          </p:nvPr>
        </p:nvSpPr>
        <p:spPr>
          <a:xfrm>
            <a:off x="457200" y="1066800"/>
            <a:ext cx="8382000" cy="5562600"/>
          </a:xfrm>
        </p:spPr>
        <p:txBody>
          <a:bodyPr/>
          <a:lstStyle/>
          <a:p>
            <a:pPr marL="342900" indent="-342900" eaLnBrk="1" hangingPunct="1">
              <a:buFont typeface="Arial" pitchFamily="34" charset="0"/>
              <a:buChar char="•"/>
              <a:defRPr/>
            </a:pPr>
            <a:r>
              <a:rPr lang="en-US" dirty="0" smtClean="0">
                <a:ea typeface="ＭＳ Ｐゴシック" pitchFamily="-109" charset="-128"/>
              </a:rPr>
              <a:t> </a:t>
            </a:r>
            <a:r>
              <a:rPr lang="en-US" sz="2400" dirty="0" smtClean="0">
                <a:ea typeface="ＭＳ Ｐゴシック" pitchFamily="-109" charset="-128"/>
              </a:rPr>
              <a:t>Budget is an ESTIMATE</a:t>
            </a:r>
          </a:p>
          <a:p>
            <a:pPr marL="800100" lvl="1" indent="-342900" eaLnBrk="1" hangingPunct="1">
              <a:buFont typeface="Arial" pitchFamily="34" charset="0"/>
              <a:buChar char="•"/>
              <a:defRPr/>
            </a:pPr>
            <a:r>
              <a:rPr lang="en-US" sz="2400" dirty="0" smtClean="0">
                <a:ea typeface="ＭＳ Ｐゴシック" pitchFamily="-109" charset="-128"/>
              </a:rPr>
              <a:t>Each year you will get better at it</a:t>
            </a:r>
          </a:p>
          <a:p>
            <a:pPr marL="800100" lvl="1" indent="-342900" eaLnBrk="1" hangingPunct="1">
              <a:buFont typeface="Arial" pitchFamily="34" charset="0"/>
              <a:buChar char="•"/>
              <a:defRPr/>
            </a:pPr>
            <a:r>
              <a:rPr lang="en-US" sz="2400" dirty="0" smtClean="0">
                <a:ea typeface="ＭＳ Ｐゴシック" pitchFamily="-109" charset="-128"/>
              </a:rPr>
              <a:t>If the budget is going off-track during the year, REVISE it</a:t>
            </a:r>
          </a:p>
          <a:p>
            <a:pPr marL="342900" indent="-342900" eaLnBrk="1" hangingPunct="1">
              <a:buFont typeface="Arial" pitchFamily="34" charset="0"/>
              <a:buChar char="•"/>
              <a:defRPr/>
            </a:pPr>
            <a:r>
              <a:rPr lang="en-US" sz="2400" dirty="0" smtClean="0">
                <a:ea typeface="ＭＳ Ｐゴシック" pitchFamily="-109" charset="-128"/>
              </a:rPr>
              <a:t>Budget = Usually One Year</a:t>
            </a:r>
          </a:p>
          <a:p>
            <a:pPr marL="800100" lvl="1" indent="-342900" eaLnBrk="1" hangingPunct="1">
              <a:buFont typeface="Arial" pitchFamily="34" charset="0"/>
              <a:buChar char="•"/>
              <a:defRPr/>
            </a:pPr>
            <a:r>
              <a:rPr lang="en-US" sz="2400" u="sng" dirty="0" smtClean="0">
                <a:ea typeface="ＭＳ Ｐゴシック" pitchFamily="-109" charset="-128"/>
              </a:rPr>
              <a:t>Often Forgotten</a:t>
            </a:r>
            <a:r>
              <a:rPr lang="en-US" sz="2400" dirty="0" smtClean="0">
                <a:ea typeface="ＭＳ Ｐゴシック" pitchFamily="-109" charset="-128"/>
              </a:rPr>
              <a:t>; AT END OF SCHOOL YEAR, prepare </a:t>
            </a:r>
            <a:r>
              <a:rPr lang="en-US" sz="2400" b="1" dirty="0" smtClean="0">
                <a:ea typeface="ＭＳ Ｐゴシック" pitchFamily="-109" charset="-128"/>
              </a:rPr>
              <a:t>NEXT YEAR’S Budget</a:t>
            </a:r>
            <a:r>
              <a:rPr lang="en-US" sz="2400" dirty="0" smtClean="0">
                <a:ea typeface="ＭＳ Ｐゴシック" pitchFamily="-109" charset="-128"/>
              </a:rPr>
              <a:t>.  (Needed to conduct business)</a:t>
            </a:r>
          </a:p>
          <a:p>
            <a:pPr marL="800100" lvl="1" indent="-342900" eaLnBrk="1" hangingPunct="1">
              <a:buFont typeface="Arial" pitchFamily="34" charset="0"/>
              <a:buChar char="•"/>
              <a:defRPr/>
            </a:pPr>
            <a:r>
              <a:rPr lang="en-US" sz="2400" dirty="0" smtClean="0">
                <a:ea typeface="ＭＳ Ｐゴシック" pitchFamily="-109" charset="-128"/>
              </a:rPr>
              <a:t>This Next Year Budget can be as simple as using current year actual revenue and expenditures</a:t>
            </a:r>
          </a:p>
          <a:p>
            <a:pPr marL="342900" indent="-342900" eaLnBrk="1" hangingPunct="1">
              <a:buFont typeface="Arial" pitchFamily="34" charset="0"/>
              <a:buChar char="•"/>
              <a:defRPr/>
            </a:pPr>
            <a:r>
              <a:rPr lang="en-US" sz="2400" dirty="0" smtClean="0"/>
              <a:t>Have </a:t>
            </a:r>
            <a:r>
              <a:rPr lang="en-US" sz="2400" dirty="0"/>
              <a:t>a requirement that a budget needs to be in place and approved BEFORE the </a:t>
            </a:r>
            <a:r>
              <a:rPr lang="en-US" sz="2400" dirty="0" smtClean="0"/>
              <a:t>Club </a:t>
            </a:r>
            <a:r>
              <a:rPr lang="en-US" sz="2400" dirty="0"/>
              <a:t>enters into any commitments or requests that contracts be entered </a:t>
            </a:r>
            <a:r>
              <a:rPr lang="en-US" sz="2400" dirty="0" smtClean="0"/>
              <a:t>into --- or DO NOT let                                          them spend.</a:t>
            </a:r>
            <a:endParaRPr lang="en-US" sz="2400" dirty="0"/>
          </a:p>
          <a:p>
            <a:pPr eaLnBrk="1" hangingPunct="1">
              <a:buClr>
                <a:srgbClr val="800000"/>
              </a:buClr>
              <a:buFont typeface="Wingdings" pitchFamily="-109" charset="2"/>
              <a:buChar char="u"/>
              <a:defRPr/>
            </a:pPr>
            <a:endParaRPr lang="en-US" dirty="0">
              <a:ea typeface="ＭＳ Ｐゴシック" pitchFamily="-109" charset="-128"/>
            </a:endParaRPr>
          </a:p>
          <a:p>
            <a:pPr marL="393700" lvl="1" indent="0" eaLnBrk="1" hangingPunct="1">
              <a:buClr>
                <a:srgbClr val="0000FF"/>
              </a:buClr>
              <a:defRPr/>
            </a:pPr>
            <a:endParaRPr lang="en-US" sz="2000" dirty="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610600" cy="9144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Budgets, cont.</a:t>
            </a:r>
            <a:endParaRPr lang="en-US" sz="3200" cap="none" dirty="0">
              <a:solidFill>
                <a:schemeClr val="accent2"/>
              </a:solidFill>
            </a:endParaRPr>
          </a:p>
        </p:txBody>
      </p:sp>
      <p:sp>
        <p:nvSpPr>
          <p:cNvPr id="48131" name="Text Placeholder 2"/>
          <p:cNvSpPr>
            <a:spLocks noGrp="1"/>
          </p:cNvSpPr>
          <p:nvPr>
            <p:ph type="body" idx="1"/>
          </p:nvPr>
        </p:nvSpPr>
        <p:spPr>
          <a:xfrm>
            <a:off x="609600" y="1219200"/>
            <a:ext cx="8534400" cy="3352800"/>
          </a:xfrm>
        </p:spPr>
        <p:txBody>
          <a:bodyPr/>
          <a:lstStyle/>
          <a:p>
            <a:pPr marL="342900" indent="-342900" eaLnBrk="1" hangingPunct="1">
              <a:buFont typeface="Arial" pitchFamily="34" charset="0"/>
              <a:buChar char="•"/>
            </a:pPr>
            <a:r>
              <a:rPr lang="en-US" sz="2400" dirty="0" smtClean="0">
                <a:ea typeface="ＭＳ Ｐゴシック" pitchFamily="-109" charset="-128"/>
              </a:rPr>
              <a:t> Budget CARRYOVER</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Possible; HOWEVER – Students should spend </a:t>
            </a:r>
            <a:r>
              <a:rPr lang="en-US" sz="2400" dirty="0">
                <a:solidFill>
                  <a:srgbClr val="000000"/>
                </a:solidFill>
                <a:ea typeface="ＭＳ Ｐゴシック" pitchFamily="-109" charset="-128"/>
              </a:rPr>
              <a:t>w</a:t>
            </a:r>
            <a:r>
              <a:rPr lang="en-US" sz="2400" dirty="0" smtClean="0">
                <a:solidFill>
                  <a:srgbClr val="000000"/>
                </a:solidFill>
                <a:ea typeface="ＭＳ Ｐゴシック" pitchFamily="-109" charset="-128"/>
              </a:rPr>
              <a:t>hat they raise</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Seed money for next year = OK</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Reasonable carryover balances = OK</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Multi-Year projects w/carryover balances = OK</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Get permission to do carryover and/or </a:t>
            </a:r>
            <a:r>
              <a:rPr lang="en-US" sz="2400" dirty="0">
                <a:solidFill>
                  <a:srgbClr val="000000"/>
                </a:solidFill>
                <a:ea typeface="ＭＳ Ｐゴシック" pitchFamily="-109" charset="-128"/>
              </a:rPr>
              <a:t>s</a:t>
            </a:r>
            <a:r>
              <a:rPr lang="en-US" sz="2400" dirty="0" smtClean="0">
                <a:solidFill>
                  <a:srgbClr val="000000"/>
                </a:solidFill>
                <a:ea typeface="ＭＳ Ｐゴシック" pitchFamily="-109" charset="-128"/>
              </a:rPr>
              <a:t>et percentage limits</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Yes, there is a form to get approval to carry over  funds from the prior year</a:t>
            </a: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 y="304800"/>
            <a:ext cx="8763000" cy="609600"/>
          </a:xfrm>
        </p:spPr>
        <p:txBody>
          <a:bodyPr/>
          <a:lstStyle/>
          <a:p>
            <a:pPr eaLnBrk="1" hangingPunct="1"/>
            <a:r>
              <a:rPr lang="en-US" sz="3200" dirty="0" smtClean="0">
                <a:solidFill>
                  <a:schemeClr val="accent2"/>
                </a:solidFill>
                <a:ea typeface="ＭＳ Ｐゴシック" pitchFamily="-109" charset="-128"/>
              </a:rPr>
              <a:t>What Happens When a Class Graduates?</a:t>
            </a:r>
          </a:p>
        </p:txBody>
      </p:sp>
      <p:sp>
        <p:nvSpPr>
          <p:cNvPr id="49155" name="Rectangle 3"/>
          <p:cNvSpPr>
            <a:spLocks noGrp="1" noChangeArrowheads="1"/>
          </p:cNvSpPr>
          <p:nvPr>
            <p:ph type="body" sz="half" idx="1"/>
          </p:nvPr>
        </p:nvSpPr>
        <p:spPr>
          <a:xfrm>
            <a:off x="609600" y="990600"/>
            <a:ext cx="7848600" cy="5257800"/>
          </a:xfrm>
        </p:spPr>
        <p:txBody>
          <a:bodyPr/>
          <a:lstStyle/>
          <a:p>
            <a:r>
              <a:rPr lang="en-US" sz="2200" dirty="0" smtClean="0">
                <a:ea typeface="ＭＳ Ｐゴシック" pitchFamily="-109" charset="-128"/>
              </a:rPr>
              <a:t>Funds held in ASB can only be spent on CURRENT students</a:t>
            </a:r>
          </a:p>
          <a:p>
            <a:r>
              <a:rPr lang="en-US" sz="2200" dirty="0" smtClean="0">
                <a:ea typeface="ＭＳ Ｐゴシック" pitchFamily="-109" charset="-128"/>
              </a:rPr>
              <a:t>If graduating:</a:t>
            </a:r>
          </a:p>
          <a:p>
            <a:pPr lvl="1"/>
            <a:r>
              <a:rPr lang="en-US" sz="2200" dirty="0" smtClean="0">
                <a:ea typeface="ＭＳ Ｐゴシック" pitchFamily="-109" charset="-128"/>
              </a:rPr>
              <a:t>Spend remaining funds prior to graduation</a:t>
            </a:r>
          </a:p>
          <a:p>
            <a:pPr lvl="1"/>
            <a:r>
              <a:rPr lang="en-US" sz="2200" dirty="0" smtClean="0">
                <a:ea typeface="ＭＳ Ｐゴシック" pitchFamily="-109" charset="-128"/>
              </a:rPr>
              <a:t>Gift funds to another ASB club at the same school site</a:t>
            </a:r>
          </a:p>
          <a:p>
            <a:pPr lvl="1"/>
            <a:r>
              <a:rPr lang="en-US" sz="2200" dirty="0" smtClean="0">
                <a:ea typeface="ＭＳ Ｐゴシック" pitchFamily="-109" charset="-128"/>
              </a:rPr>
              <a:t>Gift the funds to the general ASB at the same school site</a:t>
            </a:r>
          </a:p>
          <a:p>
            <a:pPr lvl="2"/>
            <a:r>
              <a:rPr lang="en-US" sz="2200" dirty="0" smtClean="0">
                <a:ea typeface="ＭＳ Ｐゴシック" pitchFamily="-109" charset="-128"/>
              </a:rPr>
              <a:t>General ASB unless board policy or constitution says otherwise</a:t>
            </a:r>
          </a:p>
          <a:p>
            <a:r>
              <a:rPr lang="en-US" sz="2200" dirty="0" smtClean="0">
                <a:ea typeface="ＭＳ Ｐゴシック" pitchFamily="-109" charset="-128"/>
              </a:rPr>
              <a:t>Balances cannot “follow” students if graduating from 8</a:t>
            </a:r>
            <a:r>
              <a:rPr lang="en-US" sz="2200" baseline="30000" dirty="0" smtClean="0">
                <a:ea typeface="ＭＳ Ｐゴシック" pitchFamily="-109" charset="-128"/>
              </a:rPr>
              <a:t>th</a:t>
            </a:r>
            <a:r>
              <a:rPr lang="en-US" sz="2200" dirty="0" smtClean="0">
                <a:ea typeface="ＭＳ Ｐゴシック" pitchFamily="-109" charset="-128"/>
              </a:rPr>
              <a:t> grade and                  going to high school</a:t>
            </a:r>
          </a:p>
          <a:p>
            <a:pPr lvl="1"/>
            <a:r>
              <a:rPr lang="en-US" sz="2200" dirty="0" smtClean="0">
                <a:ea typeface="ＭＳ Ｐゴシック" pitchFamily="-109" charset="-128"/>
              </a:rPr>
              <a:t>Stay at same school where funds are raised</a:t>
            </a:r>
          </a:p>
          <a:p>
            <a:r>
              <a:rPr lang="en-US" sz="2200" dirty="0" smtClean="0">
                <a:ea typeface="ＭＳ Ｐゴシック" pitchFamily="-109" charset="-128"/>
              </a:rPr>
              <a:t>If class has already graduated, need to clear funds</a:t>
            </a:r>
          </a:p>
          <a:p>
            <a:pPr lvl="1"/>
            <a:r>
              <a:rPr lang="en-US" sz="2200" dirty="0" smtClean="0">
                <a:ea typeface="ＭＳ Ｐゴシック" pitchFamily="-109" charset="-128"/>
              </a:rPr>
              <a:t>General ASB unless board policy or constitution says otherwise</a:t>
            </a:r>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381000" y="304800"/>
            <a:ext cx="8534400" cy="914400"/>
          </a:xfrm>
        </p:spPr>
        <p:txBody>
          <a:bodyPr/>
          <a:lstStyle/>
          <a:p>
            <a:pPr eaLnBrk="1" hangingPunct="1"/>
            <a:r>
              <a:rPr lang="en-US" sz="3200" dirty="0" smtClean="0">
                <a:solidFill>
                  <a:schemeClr val="accent2"/>
                </a:solidFill>
                <a:ea typeface="ＭＳ Ｐゴシック" pitchFamily="-109" charset="-128"/>
              </a:rPr>
              <a:t>What Should We Know About Raising Money?</a:t>
            </a:r>
          </a:p>
        </p:txBody>
      </p:sp>
      <p:sp>
        <p:nvSpPr>
          <p:cNvPr id="113667" name="Text Placeholder 3"/>
          <p:cNvSpPr>
            <a:spLocks noGrp="1"/>
          </p:cNvSpPr>
          <p:nvPr>
            <p:ph type="body" sz="half" idx="2"/>
          </p:nvPr>
        </p:nvSpPr>
        <p:spPr>
          <a:xfrm>
            <a:off x="533400" y="1371600"/>
            <a:ext cx="8382000" cy="5257800"/>
          </a:xfrm>
        </p:spPr>
        <p:txBody>
          <a:bodyPr/>
          <a:lstStyle/>
          <a:p>
            <a:pPr eaLnBrk="1" hangingPunct="1"/>
            <a:r>
              <a:rPr lang="en-US" sz="2600" dirty="0" smtClean="0">
                <a:ea typeface="ＭＳ Ｐゴシック" pitchFamily="-109" charset="-128"/>
              </a:rPr>
              <a:t>Obtain proper </a:t>
            </a:r>
            <a:r>
              <a:rPr lang="en-US" sz="2600" dirty="0">
                <a:ea typeface="ＭＳ Ｐゴシック" pitchFamily="-109" charset="-128"/>
              </a:rPr>
              <a:t>d</a:t>
            </a:r>
            <a:r>
              <a:rPr lang="en-US" sz="2600" dirty="0" smtClean="0">
                <a:ea typeface="ＭＳ Ｐゴシック" pitchFamily="-109" charset="-128"/>
              </a:rPr>
              <a:t>istrict governing board approval.</a:t>
            </a:r>
          </a:p>
          <a:p>
            <a:pPr lvl="1" eaLnBrk="1" hangingPunct="1"/>
            <a:r>
              <a:rPr lang="en-US" dirty="0" smtClean="0">
                <a:ea typeface="ＭＳ Ｐゴシック" pitchFamily="-109" charset="-128"/>
              </a:rPr>
              <a:t>ASB fund-raising events should be approved at the beginning of year, by the board or whoever the board delegates to do so, or the governing board should approve policies and administrative regulations that delineate allowable and unallowable fund-raising events.</a:t>
            </a:r>
          </a:p>
          <a:p>
            <a:pPr eaLnBrk="1" hangingPunct="1"/>
            <a:r>
              <a:rPr lang="en-US" sz="2600" dirty="0" smtClean="0">
                <a:ea typeface="ＭＳ Ｐゴシック" pitchFamily="-109" charset="-128"/>
              </a:rPr>
              <a:t>Ensure parent organizations coordinate the timing of their fund-raisers with ASB fund-raisers so they aren’t in competition with each other.</a:t>
            </a:r>
          </a:p>
          <a:p>
            <a:pPr eaLnBrk="1" hangingPunct="1">
              <a:buFontTx/>
              <a:buNone/>
            </a:pPr>
            <a:endParaRPr lang="en-US" dirty="0" smtClean="0">
              <a:ea typeface="ＭＳ Ｐゴシック" pitchFamily="-109" charset="-128"/>
            </a:endParaRPr>
          </a:p>
          <a:p>
            <a:pPr eaLnBrk="1" hangingPunct="1">
              <a:buFontTx/>
              <a:buNone/>
            </a:pPr>
            <a:endParaRPr lang="en-US" dirty="0" smtClean="0">
              <a:ea typeface="ＭＳ Ｐゴシック" pitchFamily="-109" charset="-128"/>
            </a:endParaRPr>
          </a:p>
        </p:txBody>
      </p:sp>
    </p:spTree>
    <p:extLst>
      <p:ext uri="{BB962C8B-B14F-4D97-AF65-F5344CB8AC3E}">
        <p14:creationId xmlns:p14="http://schemas.microsoft.com/office/powerpoint/2010/main" xmlns="" val="4190015864"/>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304800" y="76200"/>
            <a:ext cx="8610600" cy="1371600"/>
          </a:xfrm>
        </p:spPr>
        <p:txBody>
          <a:bodyPr/>
          <a:lstStyle/>
          <a:p>
            <a:pPr eaLnBrk="1" hangingPunct="1"/>
            <a:r>
              <a:rPr lang="en-US" sz="3200" dirty="0" smtClean="0">
                <a:solidFill>
                  <a:schemeClr val="accent2"/>
                </a:solidFill>
                <a:ea typeface="ＭＳ Ｐゴシック" pitchFamily="-109" charset="-128"/>
              </a:rPr>
              <a:t>What Should We Know About Raising Money?, cont.</a:t>
            </a:r>
          </a:p>
        </p:txBody>
      </p:sp>
      <p:sp>
        <p:nvSpPr>
          <p:cNvPr id="114691" name="Text Placeholder 3"/>
          <p:cNvSpPr>
            <a:spLocks noGrp="1"/>
          </p:cNvSpPr>
          <p:nvPr>
            <p:ph type="body" sz="half" idx="2"/>
          </p:nvPr>
        </p:nvSpPr>
        <p:spPr>
          <a:xfrm>
            <a:off x="381000" y="1600200"/>
            <a:ext cx="8610600" cy="4724400"/>
          </a:xfrm>
        </p:spPr>
        <p:txBody>
          <a:bodyPr/>
          <a:lstStyle/>
          <a:p>
            <a:pPr eaLnBrk="1" hangingPunct="1"/>
            <a:r>
              <a:rPr lang="en-US" sz="2600" dirty="0" smtClean="0">
                <a:ea typeface="ＭＳ Ｐゴシック" pitchFamily="-109" charset="-128"/>
              </a:rPr>
              <a:t>Always use pre-numbered receipt books or tickets and reconcile, reconcile, reconcile.</a:t>
            </a:r>
          </a:p>
          <a:p>
            <a:pPr eaLnBrk="1" hangingPunct="1"/>
            <a:r>
              <a:rPr lang="en-US" sz="2600" dirty="0" smtClean="0">
                <a:ea typeface="ＭＳ Ｐゴシック" pitchFamily="-109" charset="-128"/>
              </a:rPr>
              <a:t>Always count funds with a witness and counter sign the proper deposit forms.</a:t>
            </a:r>
          </a:p>
          <a:p>
            <a:pPr eaLnBrk="1" hangingPunct="1"/>
            <a:r>
              <a:rPr lang="en-US" sz="2600" dirty="0" smtClean="0">
                <a:ea typeface="ＭＳ Ｐゴシック" pitchFamily="-109" charset="-128"/>
              </a:rPr>
              <a:t>Make the bank deposit THAT DAY if possible!  </a:t>
            </a:r>
          </a:p>
          <a:p>
            <a:pPr eaLnBrk="1" hangingPunct="1"/>
            <a:r>
              <a:rPr lang="en-US" sz="2600" dirty="0" smtClean="0">
                <a:ea typeface="ＭＳ Ｐゴシック" pitchFamily="-109" charset="-128"/>
              </a:rPr>
              <a:t>Don’t take Funds Home.   </a:t>
            </a:r>
          </a:p>
          <a:p>
            <a:pPr eaLnBrk="1" hangingPunct="1"/>
            <a:r>
              <a:rPr lang="en-US" sz="2600" dirty="0" smtClean="0">
                <a:ea typeface="ＭＳ Ｐゴシック" pitchFamily="-109" charset="-128"/>
              </a:rPr>
              <a:t>If you cannot deposit the money that day - </a:t>
            </a:r>
            <a:r>
              <a:rPr lang="en-US" sz="2600" b="1" dirty="0" smtClean="0">
                <a:ea typeface="ＭＳ Ｐゴシック" pitchFamily="-109" charset="-128"/>
              </a:rPr>
              <a:t>PUT THE MONEY IN THE SAFE WITH A WITNESS</a:t>
            </a:r>
            <a:r>
              <a:rPr lang="en-US" sz="2600" dirty="0" smtClean="0">
                <a:ea typeface="ＭＳ Ｐゴシック" pitchFamily="-109" charset="-128"/>
              </a:rPr>
              <a:t> </a:t>
            </a:r>
            <a:r>
              <a:rPr lang="en-US" sz="2600" b="1" dirty="0" smtClean="0">
                <a:ea typeface="ＭＳ Ｐゴシック" pitchFamily="-109" charset="-128"/>
              </a:rPr>
              <a:t>PRESENT</a:t>
            </a:r>
            <a:r>
              <a:rPr lang="en-US" sz="2600" dirty="0" smtClean="0">
                <a:ea typeface="ＭＳ Ｐゴシック" pitchFamily="-109" charset="-128"/>
              </a:rPr>
              <a:t>!!               </a:t>
            </a:r>
            <a:r>
              <a:rPr lang="en-US" dirty="0" smtClean="0">
                <a:ea typeface="ＭＳ Ｐゴシック" pitchFamily="-109" charset="-128"/>
              </a:rPr>
              <a:t>									</a:t>
            </a:r>
          </a:p>
          <a:p>
            <a:pPr eaLnBrk="1" hangingPunct="1">
              <a:buFontTx/>
              <a:buNone/>
            </a:pPr>
            <a:endParaRPr lang="en-US" dirty="0" smtClean="0">
              <a:ea typeface="ＭＳ Ｐゴシック" pitchFamily="-109" charset="-128"/>
            </a:endParaRPr>
          </a:p>
          <a:p>
            <a:pPr eaLnBrk="1" hangingPunct="1">
              <a:buFontTx/>
              <a:buNone/>
            </a:pPr>
            <a:endParaRPr lang="en-US" dirty="0" smtClean="0">
              <a:ea typeface="ＭＳ Ｐゴシック" pitchFamily="-109" charset="-128"/>
            </a:endParaRPr>
          </a:p>
        </p:txBody>
      </p:sp>
    </p:spTree>
    <p:extLst>
      <p:ext uri="{BB962C8B-B14F-4D97-AF65-F5344CB8AC3E}">
        <p14:creationId xmlns:p14="http://schemas.microsoft.com/office/powerpoint/2010/main" xmlns="" val="4228981865"/>
      </p:ext>
    </p:extLst>
  </p:cSld>
  <p:clrMapOvr>
    <a:masterClrMapping/>
  </p:clrMapOvr>
  <p:transition spd="med">
    <p:blind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600" y="609600"/>
            <a:ext cx="8610600" cy="609600"/>
          </a:xfrm>
          <a:prstGeom prst="rect">
            <a:avLst/>
          </a:prstGeom>
          <a:ln>
            <a:noFill/>
          </a:ln>
        </p:spPr>
        <p:txBody>
          <a:bodyPr lIns="0" tIns="0" rIns="0" bIns="0" anchor="b">
            <a:scene3d>
              <a:camera prst="orthographicFront"/>
              <a:lightRig rig="freezing" dir="t">
                <a:rot lat="0" lon="0" rev="5640000"/>
              </a:lightRig>
            </a:scene3d>
            <a:sp3d prstMaterial="flat">
              <a:bevelT w="38100" h="38100"/>
            </a:sp3d>
          </a:bodyPr>
          <a:lstStyle/>
          <a:p>
            <a:pPr algn="ctr" eaLnBrk="1" fontAlgn="auto" hangingPunct="1">
              <a:spcAft>
                <a:spcPts val="0"/>
              </a:spcAft>
              <a:defRPr/>
            </a:pPr>
            <a:r>
              <a:rPr lang="en-US" sz="3200" b="1" dirty="0">
                <a:ln w="635">
                  <a:noFill/>
                </a:ln>
                <a:solidFill>
                  <a:schemeClr val="accent2"/>
                </a:solidFill>
                <a:latin typeface="+mj-lt"/>
                <a:ea typeface="+mj-ea"/>
                <a:cs typeface="+mj-cs"/>
              </a:rPr>
              <a:t>Revenue Potential</a:t>
            </a:r>
          </a:p>
        </p:txBody>
      </p:sp>
      <p:sp>
        <p:nvSpPr>
          <p:cNvPr id="53251" name="Content Placeholder 4"/>
          <p:cNvSpPr>
            <a:spLocks noGrp="1"/>
          </p:cNvSpPr>
          <p:nvPr>
            <p:ph idx="1"/>
          </p:nvPr>
        </p:nvSpPr>
        <p:spPr>
          <a:xfrm>
            <a:off x="990600" y="1524000"/>
            <a:ext cx="7543800" cy="5029200"/>
          </a:xfrm>
        </p:spPr>
        <p:txBody>
          <a:bodyPr/>
          <a:lstStyle/>
          <a:p>
            <a:pPr eaLnBrk="1" hangingPunct="1"/>
            <a:r>
              <a:rPr lang="en-US" dirty="0" smtClean="0">
                <a:ea typeface="ＭＳ Ｐゴシック" pitchFamily="-109" charset="-128"/>
              </a:rPr>
              <a:t>The Revenue Potential form is an internal control  requirement and a finding occurring in independent audits when they are not in existence</a:t>
            </a:r>
          </a:p>
          <a:p>
            <a:pPr eaLnBrk="1" hangingPunct="1"/>
            <a:r>
              <a:rPr lang="en-US" dirty="0" smtClean="0">
                <a:ea typeface="ＭＳ Ｐゴシック" pitchFamily="-109" charset="-128"/>
              </a:rPr>
              <a:t>Can also be called a “Fund-raising Event Profit Form”, “Revenue Potential” or “Revenue Projection, but they all mean the same thing  and are required regardless of what it’s called!</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81000"/>
            <a:ext cx="8229600" cy="742950"/>
          </a:xfrm>
        </p:spPr>
        <p:txBody>
          <a:bodyPr/>
          <a:lstStyle/>
          <a:p>
            <a:pPr eaLnBrk="1" hangingPunct="1"/>
            <a:r>
              <a:rPr lang="en-US" sz="3200" dirty="0" smtClean="0">
                <a:solidFill>
                  <a:schemeClr val="accent2"/>
                </a:solidFill>
                <a:ea typeface="ＭＳ Ｐゴシック" pitchFamily="-109" charset="-128"/>
              </a:rPr>
              <a:t>ASB Types</a:t>
            </a:r>
          </a:p>
        </p:txBody>
      </p:sp>
      <p:sp>
        <p:nvSpPr>
          <p:cNvPr id="8195" name="Rectangle 3"/>
          <p:cNvSpPr>
            <a:spLocks noGrp="1" noChangeArrowheads="1"/>
          </p:cNvSpPr>
          <p:nvPr>
            <p:ph type="body" idx="1"/>
          </p:nvPr>
        </p:nvSpPr>
        <p:spPr>
          <a:xfrm>
            <a:off x="457200" y="1219200"/>
            <a:ext cx="8229600" cy="4724400"/>
          </a:xfrm>
        </p:spPr>
        <p:txBody>
          <a:bodyPr/>
          <a:lstStyle/>
          <a:p>
            <a:pPr eaLnBrk="1" hangingPunct="1">
              <a:lnSpc>
                <a:spcPct val="90000"/>
              </a:lnSpc>
            </a:pPr>
            <a:r>
              <a:rPr lang="en-US" b="1" dirty="0" smtClean="0">
                <a:ea typeface="ＭＳ Ｐゴシック" pitchFamily="-109" charset="-128"/>
              </a:rPr>
              <a:t>Unorganized</a:t>
            </a:r>
          </a:p>
          <a:p>
            <a:pPr lvl="1" eaLnBrk="1" hangingPunct="1">
              <a:lnSpc>
                <a:spcPct val="90000"/>
              </a:lnSpc>
            </a:pPr>
            <a:r>
              <a:rPr lang="en-US" dirty="0" smtClean="0">
                <a:ea typeface="ＭＳ Ｐゴシック" pitchFamily="-109" charset="-128"/>
              </a:rPr>
              <a:t>Elementary and K-8 school sites</a:t>
            </a:r>
          </a:p>
          <a:p>
            <a:pPr lvl="1" eaLnBrk="1" hangingPunct="1">
              <a:lnSpc>
                <a:spcPct val="90000"/>
              </a:lnSpc>
            </a:pPr>
            <a:r>
              <a:rPr lang="en-US" dirty="0" smtClean="0">
                <a:ea typeface="ＭＳ Ｐゴシック" pitchFamily="-109" charset="-128"/>
              </a:rPr>
              <a:t>Also: Adult Ed, Special Education, ROP, Continuation</a:t>
            </a:r>
          </a:p>
          <a:p>
            <a:pPr lvl="1" eaLnBrk="1" hangingPunct="1">
              <a:lnSpc>
                <a:spcPct val="90000"/>
              </a:lnSpc>
            </a:pPr>
            <a:r>
              <a:rPr lang="en-US" dirty="0" smtClean="0">
                <a:ea typeface="ＭＳ Ｐゴシック" pitchFamily="-109" charset="-128"/>
              </a:rPr>
              <a:t>Usually no student council or student clubs</a:t>
            </a:r>
          </a:p>
          <a:p>
            <a:pPr lvl="1" eaLnBrk="1" hangingPunct="1">
              <a:lnSpc>
                <a:spcPct val="90000"/>
              </a:lnSpc>
            </a:pPr>
            <a:r>
              <a:rPr lang="en-US" dirty="0" smtClean="0">
                <a:ea typeface="ＭＳ Ｐゴシック" pitchFamily="-109" charset="-128"/>
              </a:rPr>
              <a:t>Limited student decision making: School Principal/Trustee oversees raising and spending of funds and CAN make all decisions.</a:t>
            </a:r>
          </a:p>
          <a:p>
            <a:pPr lvl="2" eaLnBrk="1" hangingPunct="1">
              <a:lnSpc>
                <a:spcPct val="90000"/>
              </a:lnSpc>
            </a:pPr>
            <a:r>
              <a:rPr lang="en-US" dirty="0" smtClean="0">
                <a:ea typeface="ＭＳ Ｐゴシック" pitchFamily="-109" charset="-128"/>
              </a:rPr>
              <a:t>Note:  Although the Principal/Trustee can make the decisions, this does not change the rules on how and why we raise and spend these ASB funds.</a:t>
            </a:r>
          </a:p>
          <a:p>
            <a:pPr lvl="1" eaLnBrk="1" hangingPunct="1">
              <a:lnSpc>
                <a:spcPct val="90000"/>
              </a:lnSpc>
            </a:pPr>
            <a:r>
              <a:rPr lang="en-US" dirty="0" smtClean="0">
                <a:ea typeface="ＭＳ Ｐゴシック" pitchFamily="-109" charset="-128"/>
              </a:rPr>
              <a:t>Requirements are not as strict </a:t>
            </a:r>
          </a:p>
          <a:p>
            <a:pPr eaLnBrk="1" hangingPunct="1">
              <a:lnSpc>
                <a:spcPct val="90000"/>
              </a:lnSpc>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228600"/>
            <a:ext cx="8610600" cy="685800"/>
          </a:xfrm>
          <a:prstGeom prst="rect">
            <a:avLst/>
          </a:prstGeom>
          <a:ln>
            <a:noFill/>
          </a:ln>
        </p:spPr>
        <p:txBody>
          <a:bodyPr lIns="0" tIns="0" rIns="0" bIns="0" anchor="b">
            <a:scene3d>
              <a:camera prst="orthographicFront"/>
              <a:lightRig rig="freezing" dir="t">
                <a:rot lat="0" lon="0" rev="5640000"/>
              </a:lightRig>
            </a:scene3d>
            <a:sp3d prstMaterial="flat">
              <a:bevelT w="38100" h="38100"/>
            </a:sp3d>
          </a:bodyPr>
          <a:lstStyle/>
          <a:p>
            <a:pPr algn="ctr" eaLnBrk="1" fontAlgn="auto" hangingPunct="1">
              <a:spcAft>
                <a:spcPts val="0"/>
              </a:spcAft>
              <a:defRPr/>
            </a:pPr>
            <a:r>
              <a:rPr lang="en-US" sz="3600" b="1" dirty="0">
                <a:ln w="635">
                  <a:noFill/>
                </a:ln>
                <a:solidFill>
                  <a:schemeClr val="accent2"/>
                </a:solidFill>
                <a:latin typeface="+mj-lt"/>
                <a:ea typeface="+mj-ea"/>
                <a:cs typeface="+mj-cs"/>
              </a:rPr>
              <a:t>Revenue </a:t>
            </a:r>
            <a:r>
              <a:rPr lang="en-US" sz="3200" b="1" dirty="0" smtClean="0">
                <a:ln w="635">
                  <a:noFill/>
                </a:ln>
                <a:solidFill>
                  <a:schemeClr val="accent2"/>
                </a:solidFill>
                <a:latin typeface="+mj-lt"/>
                <a:ea typeface="+mj-ea"/>
                <a:cs typeface="+mj-cs"/>
              </a:rPr>
              <a:t>Potential, cont.</a:t>
            </a:r>
            <a:endParaRPr lang="en-US" sz="3200" b="1" dirty="0">
              <a:ln w="635">
                <a:noFill/>
              </a:ln>
              <a:solidFill>
                <a:schemeClr val="accent2"/>
              </a:solidFill>
              <a:latin typeface="+mj-lt"/>
              <a:ea typeface="+mj-ea"/>
              <a:cs typeface="+mj-cs"/>
            </a:endParaRPr>
          </a:p>
        </p:txBody>
      </p:sp>
      <p:pic>
        <p:nvPicPr>
          <p:cNvPr id="54275" name="Content Placeholder 9" descr="FCMAT Fund Raising Event Form.pdf"/>
          <p:cNvPicPr>
            <a:picLocks noGrp="1" noChangeAspect="1"/>
          </p:cNvPicPr>
          <p:nvPr>
            <p:ph idx="1"/>
          </p:nvPr>
        </p:nvPicPr>
        <p:blipFill>
          <a:blip r:embed="rId2" cstate="print">
            <a:extLst>
              <a:ext uri="{28A0092B-C50C-407E-A947-70E740481C1C}">
                <a14:useLocalDpi xmlns:a14="http://schemas.microsoft.com/office/drawing/2010/main" xmlns="" val="0"/>
              </a:ext>
            </a:extLst>
          </a:blip>
          <a:srcRect l="-71315" r="-71315"/>
          <a:stretch>
            <a:fillRect/>
          </a:stretch>
        </p:blipFill>
        <p:spPr>
          <a:xfrm>
            <a:off x="152400" y="914400"/>
            <a:ext cx="8333772" cy="6096000"/>
          </a:xfrm>
        </p:spPr>
      </p:pic>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600" y="0"/>
            <a:ext cx="8610600" cy="685800"/>
          </a:xfrm>
          <a:prstGeom prst="rect">
            <a:avLst/>
          </a:prstGeom>
          <a:ln>
            <a:noFill/>
          </a:ln>
        </p:spPr>
        <p:txBody>
          <a:bodyPr lIns="0" tIns="0" rIns="0" bIns="0" anchor="b">
            <a:scene3d>
              <a:camera prst="orthographicFront"/>
              <a:lightRig rig="freezing" dir="t">
                <a:rot lat="0" lon="0" rev="5640000"/>
              </a:lightRig>
            </a:scene3d>
            <a:sp3d prstMaterial="flat">
              <a:bevelT w="38100" h="38100"/>
            </a:sp3d>
          </a:bodyPr>
          <a:lstStyle/>
          <a:p>
            <a:pPr algn="ctr" eaLnBrk="1" fontAlgn="auto" hangingPunct="1">
              <a:spcAft>
                <a:spcPts val="0"/>
              </a:spcAft>
              <a:defRPr/>
            </a:pPr>
            <a:r>
              <a:rPr lang="en-US" sz="3200" b="1" dirty="0">
                <a:ln w="635">
                  <a:noFill/>
                </a:ln>
                <a:solidFill>
                  <a:schemeClr val="accent2"/>
                </a:solidFill>
                <a:latin typeface="+mj-lt"/>
                <a:ea typeface="+mj-ea"/>
                <a:cs typeface="+mj-cs"/>
              </a:rPr>
              <a:t>Revenue </a:t>
            </a:r>
            <a:r>
              <a:rPr lang="en-US" sz="3200" b="1" dirty="0" smtClean="0">
                <a:ln w="635">
                  <a:noFill/>
                </a:ln>
                <a:solidFill>
                  <a:schemeClr val="accent2"/>
                </a:solidFill>
                <a:latin typeface="+mj-lt"/>
                <a:ea typeface="+mj-ea"/>
                <a:cs typeface="+mj-cs"/>
              </a:rPr>
              <a:t>Potential, cont.</a:t>
            </a:r>
            <a:endParaRPr lang="en-US" sz="3200" b="1" dirty="0">
              <a:ln w="635">
                <a:noFill/>
              </a:ln>
              <a:solidFill>
                <a:schemeClr val="accent2"/>
              </a:solidFill>
              <a:latin typeface="+mj-lt"/>
              <a:ea typeface="+mj-ea"/>
              <a:cs typeface="+mj-cs"/>
            </a:endParaRPr>
          </a:p>
        </p:txBody>
      </p:sp>
      <p:pic>
        <p:nvPicPr>
          <p:cNvPr id="55299" name="Content Placeholder 6" descr="FCMAT Fund Raising Event Form.pdf"/>
          <p:cNvPicPr>
            <a:picLocks noGrp="1" noChangeAspect="1"/>
          </p:cNvPicPr>
          <p:nvPr>
            <p:ph idx="1"/>
          </p:nvPr>
        </p:nvPicPr>
        <p:blipFill>
          <a:blip r:embed="rId2" cstate="print">
            <a:extLst>
              <a:ext uri="{28A0092B-C50C-407E-A947-70E740481C1C}">
                <a14:useLocalDpi xmlns:a14="http://schemas.microsoft.com/office/drawing/2010/main" xmlns="" val="0"/>
              </a:ext>
            </a:extLst>
          </a:blip>
          <a:srcRect l="-71315" r="-71315"/>
          <a:stretch>
            <a:fillRect/>
          </a:stretch>
        </p:blipFill>
        <p:spPr>
          <a:xfrm>
            <a:off x="457200" y="609600"/>
            <a:ext cx="8129239" cy="6172200"/>
          </a:xfrm>
        </p:spPr>
      </p:pic>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6" y="381000"/>
            <a:ext cx="9144000" cy="6858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Revenue Potential, cont.</a:t>
            </a:r>
            <a:endParaRPr lang="en-US" sz="3200" cap="none" dirty="0">
              <a:solidFill>
                <a:schemeClr val="accent2"/>
              </a:solidFill>
            </a:endParaRPr>
          </a:p>
        </p:txBody>
      </p:sp>
      <p:sp>
        <p:nvSpPr>
          <p:cNvPr id="56323" name="Text Placeholder 2"/>
          <p:cNvSpPr>
            <a:spLocks noGrp="1"/>
          </p:cNvSpPr>
          <p:nvPr>
            <p:ph type="body" idx="1"/>
          </p:nvPr>
        </p:nvSpPr>
        <p:spPr>
          <a:xfrm>
            <a:off x="457200" y="1066800"/>
            <a:ext cx="8458200" cy="5562600"/>
          </a:xfrm>
        </p:spPr>
        <p:txBody>
          <a:bodyPr/>
          <a:lstStyle/>
          <a:p>
            <a:pPr marL="342900" indent="-342900" eaLnBrk="1" hangingPunct="1">
              <a:buFont typeface="Arial" pitchFamily="34" charset="0"/>
              <a:buChar char="•"/>
            </a:pPr>
            <a:r>
              <a:rPr lang="en-US" dirty="0" smtClean="0">
                <a:ea typeface="ＭＳ Ｐゴシック" pitchFamily="-109" charset="-128"/>
              </a:rPr>
              <a:t>It is an ESTIMATE with your ACTUAL results and the difference all shown in the same form.</a:t>
            </a:r>
          </a:p>
          <a:p>
            <a:pPr marL="800100" lvl="1" indent="-342900" eaLnBrk="1" hangingPunct="1">
              <a:buFont typeface="Arial" pitchFamily="34" charset="0"/>
              <a:buChar char="•"/>
            </a:pPr>
            <a:r>
              <a:rPr lang="en-US" sz="2000" dirty="0" smtClean="0">
                <a:ea typeface="ＭＳ Ｐゴシック" pitchFamily="-109" charset="-128"/>
              </a:rPr>
              <a:t>The students will learn:</a:t>
            </a:r>
          </a:p>
          <a:p>
            <a:pPr marL="1257300" lvl="2" indent="-342900" eaLnBrk="1" hangingPunct="1">
              <a:buFont typeface="Arial" pitchFamily="34" charset="0"/>
              <a:buChar char="•"/>
            </a:pPr>
            <a:r>
              <a:rPr lang="en-US" sz="2000" dirty="0" smtClean="0">
                <a:ea typeface="ＭＳ Ｐゴシック" pitchFamily="-109" charset="-128"/>
              </a:rPr>
              <a:t>Projecting for an expectation</a:t>
            </a:r>
          </a:p>
          <a:p>
            <a:pPr marL="1257300" lvl="2" indent="-342900" eaLnBrk="1" hangingPunct="1">
              <a:buFont typeface="Arial" pitchFamily="34" charset="0"/>
              <a:buChar char="•"/>
            </a:pPr>
            <a:r>
              <a:rPr lang="en-US" sz="2000" dirty="0" smtClean="0">
                <a:ea typeface="ＭＳ Ｐゴシック" pitchFamily="-109" charset="-128"/>
              </a:rPr>
              <a:t>Why actual results are different or why actual results agree</a:t>
            </a:r>
          </a:p>
          <a:p>
            <a:pPr marL="800100" lvl="1" indent="-342900" eaLnBrk="1" hangingPunct="1">
              <a:buFont typeface="Arial" pitchFamily="34" charset="0"/>
              <a:buChar char="•"/>
            </a:pPr>
            <a:r>
              <a:rPr lang="en-US" sz="2000" dirty="0" smtClean="0">
                <a:ea typeface="ＭＳ Ｐゴシック" pitchFamily="-109" charset="-128"/>
              </a:rPr>
              <a:t>Yes, there may be some guessing for the estimate section</a:t>
            </a:r>
          </a:p>
          <a:p>
            <a:pPr marL="800100" lvl="1" indent="-342900" eaLnBrk="1" hangingPunct="1">
              <a:buFont typeface="Arial" pitchFamily="34" charset="0"/>
              <a:buChar char="•"/>
            </a:pPr>
            <a:r>
              <a:rPr lang="en-US" sz="2000" dirty="0" smtClean="0">
                <a:ea typeface="ＭＳ Ｐゴシック" pitchFamily="-109" charset="-128"/>
              </a:rPr>
              <a:t>ESTIMATE SECTION MUST BE FILLED OUT </a:t>
            </a:r>
            <a:r>
              <a:rPr lang="en-US" sz="2000" b="1" dirty="0" smtClean="0">
                <a:ea typeface="ＭＳ Ｐゴシック" pitchFamily="-109" charset="-128"/>
              </a:rPr>
              <a:t>PRIOR</a:t>
            </a:r>
            <a:r>
              <a:rPr lang="en-US" sz="2000" dirty="0" smtClean="0">
                <a:ea typeface="ＭＳ Ｐゴシック" pitchFamily="-109" charset="-128"/>
              </a:rPr>
              <a:t> TO EVENT</a:t>
            </a:r>
          </a:p>
          <a:p>
            <a:pPr marL="800100" lvl="1" indent="-342900" eaLnBrk="1" hangingPunct="1">
              <a:buFont typeface="Arial" pitchFamily="34" charset="0"/>
              <a:buChar char="•"/>
            </a:pPr>
            <a:r>
              <a:rPr lang="en-US" sz="2000" dirty="0" smtClean="0">
                <a:ea typeface="ＭＳ Ｐゴシック" pitchFamily="-109" charset="-128"/>
              </a:rPr>
              <a:t>Revenue potential form can be the document that is compiled and submitted to the board or designee for approval of the event.</a:t>
            </a:r>
          </a:p>
          <a:p>
            <a:pPr marL="800100" lvl="1" indent="-342900" eaLnBrk="1" hangingPunct="1">
              <a:buFont typeface="Arial" pitchFamily="34" charset="0"/>
              <a:buChar char="•"/>
            </a:pPr>
            <a:r>
              <a:rPr lang="en-US" sz="2000" dirty="0" smtClean="0">
                <a:ea typeface="ＭＳ Ｐゴシック" pitchFamily="-109" charset="-128"/>
              </a:rPr>
              <a:t>Can serve as the document to ensure that the site administrator is informed and approves of all fund-raising activity at the site.</a:t>
            </a:r>
          </a:p>
          <a:p>
            <a:pPr marL="800100" lvl="1" indent="-342900" eaLnBrk="1" hangingPunct="1">
              <a:buFont typeface="Arial" pitchFamily="34" charset="0"/>
              <a:buChar char="•"/>
            </a:pPr>
            <a:r>
              <a:rPr lang="en-US" sz="2000" dirty="0" smtClean="0">
                <a:ea typeface="ＭＳ Ｐゴシック" pitchFamily="-109" charset="-128"/>
              </a:rPr>
              <a:t>The form is also a way to notify the bookkeeper to                                     anticipate a deposit.</a:t>
            </a:r>
          </a:p>
          <a:p>
            <a:pPr lvl="1" eaLnBrk="1" hangingPunct="1">
              <a:buClr>
                <a:srgbClr val="0000FF"/>
              </a:buClr>
            </a:pPr>
            <a:endParaRPr lang="en-US" sz="2000" dirty="0" smtClean="0">
              <a:solidFill>
                <a:schemeClr val="tx1"/>
              </a:solidFill>
              <a:ea typeface="ＭＳ Ｐゴシック" pitchFamily="-109" charset="-128"/>
            </a:endParaRPr>
          </a:p>
          <a:p>
            <a:pPr eaLnBrk="1" hangingPunct="1">
              <a:buClr>
                <a:srgbClr val="0000FF"/>
              </a:buClr>
            </a:pPr>
            <a:endParaRPr lang="en-US" sz="2400" dirty="0" smtClean="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304800"/>
            <a:ext cx="8650288" cy="609600"/>
          </a:xfrm>
        </p:spPr>
        <p:txBody>
          <a:bodyPr/>
          <a:lstStyle/>
          <a:p>
            <a:pPr eaLnBrk="1" hangingPunct="1"/>
            <a:r>
              <a:rPr lang="en-US" dirty="0" smtClean="0">
                <a:ea typeface="ＭＳ Ｐゴシック" pitchFamily="-109" charset="-128"/>
              </a:rPr>
              <a:t> </a:t>
            </a:r>
            <a:r>
              <a:rPr lang="en-US" sz="3200" dirty="0" smtClean="0">
                <a:solidFill>
                  <a:schemeClr val="accent2"/>
                </a:solidFill>
                <a:ea typeface="ＭＳ Ｐゴシック" pitchFamily="-109" charset="-128"/>
              </a:rPr>
              <a:t>Unallowable Fund-raisers</a:t>
            </a:r>
          </a:p>
        </p:txBody>
      </p:sp>
      <p:sp>
        <p:nvSpPr>
          <p:cNvPr id="57347" name="Rectangle 3"/>
          <p:cNvSpPr>
            <a:spLocks noGrp="1" noChangeArrowheads="1"/>
          </p:cNvSpPr>
          <p:nvPr>
            <p:ph type="body" sz="half" idx="1"/>
          </p:nvPr>
        </p:nvSpPr>
        <p:spPr>
          <a:xfrm>
            <a:off x="533400" y="1219200"/>
            <a:ext cx="8153400" cy="5638800"/>
          </a:xfrm>
        </p:spPr>
        <p:txBody>
          <a:bodyPr/>
          <a:lstStyle/>
          <a:p>
            <a:pPr>
              <a:lnSpc>
                <a:spcPct val="90000"/>
              </a:lnSpc>
              <a:spcBef>
                <a:spcPct val="15000"/>
              </a:spcBef>
            </a:pPr>
            <a:r>
              <a:rPr lang="en-US" sz="2200" dirty="0" smtClean="0">
                <a:ea typeface="ＭＳ Ｐゴシック" pitchFamily="-109" charset="-128"/>
              </a:rPr>
              <a:t>By law:</a:t>
            </a:r>
          </a:p>
          <a:p>
            <a:pPr lvl="1">
              <a:lnSpc>
                <a:spcPct val="90000"/>
              </a:lnSpc>
              <a:spcBef>
                <a:spcPct val="15000"/>
              </a:spcBef>
            </a:pPr>
            <a:r>
              <a:rPr lang="en-US" sz="2200" dirty="0" smtClean="0">
                <a:ea typeface="ＭＳ Ｐゴシック" pitchFamily="-109" charset="-128"/>
              </a:rPr>
              <a:t>Raffles, Bingo, and other games of chance</a:t>
            </a:r>
          </a:p>
          <a:p>
            <a:pPr marL="457200" lvl="1" indent="0" eaLnBrk="1" hangingPunct="1">
              <a:lnSpc>
                <a:spcPct val="90000"/>
              </a:lnSpc>
              <a:spcBef>
                <a:spcPct val="15000"/>
              </a:spcBef>
              <a:buNone/>
            </a:pPr>
            <a:endParaRPr lang="en-US" sz="1100" dirty="0" smtClean="0">
              <a:ea typeface="ＭＳ Ｐゴシック" pitchFamily="-109" charset="-128"/>
            </a:endParaRPr>
          </a:p>
          <a:p>
            <a:pPr lvl="1">
              <a:spcBef>
                <a:spcPct val="0"/>
              </a:spcBef>
            </a:pPr>
            <a:r>
              <a:rPr lang="en-US" sz="2200" i="1" dirty="0" smtClean="0">
                <a:ea typeface="ＭＳ Ｐゴシック" pitchFamily="-109" charset="-128"/>
              </a:rPr>
              <a:t>Who can do a raffle:</a:t>
            </a:r>
            <a:endParaRPr lang="en-US" sz="2200" i="1" dirty="0">
              <a:ea typeface="ＭＳ Ｐゴシック" pitchFamily="-109" charset="-128"/>
            </a:endParaRPr>
          </a:p>
          <a:p>
            <a:pPr lvl="2">
              <a:spcBef>
                <a:spcPct val="0"/>
              </a:spcBef>
            </a:pPr>
            <a:r>
              <a:rPr lang="en-US" sz="2200" dirty="0">
                <a:ea typeface="ＭＳ Ｐゴシック" pitchFamily="-109" charset="-128"/>
              </a:rPr>
              <a:t>Private non-profit groups (Not ASB</a:t>
            </a:r>
            <a:r>
              <a:rPr lang="en-US" sz="2200" dirty="0" smtClean="0">
                <a:ea typeface="ＭＳ Ｐゴシック" pitchFamily="-109" charset="-128"/>
              </a:rPr>
              <a:t>)</a:t>
            </a:r>
          </a:p>
          <a:p>
            <a:pPr lvl="2">
              <a:spcBef>
                <a:spcPct val="0"/>
              </a:spcBef>
            </a:pPr>
            <a:r>
              <a:rPr lang="en-US" sz="2200" dirty="0" smtClean="0">
                <a:ea typeface="ＭＳ Ｐゴシック" pitchFamily="-109" charset="-128"/>
              </a:rPr>
              <a:t>Non-profit must have a California Business License for at least one year</a:t>
            </a:r>
            <a:endParaRPr lang="en-US" sz="2200" dirty="0">
              <a:ea typeface="ＭＳ Ｐゴシック" pitchFamily="-109" charset="-128"/>
            </a:endParaRPr>
          </a:p>
          <a:p>
            <a:pPr lvl="2">
              <a:spcBef>
                <a:spcPct val="0"/>
              </a:spcBef>
            </a:pPr>
            <a:r>
              <a:rPr lang="en-US" sz="2200" dirty="0">
                <a:ea typeface="ＭＳ Ｐゴシック" pitchFamily="-109" charset="-128"/>
              </a:rPr>
              <a:t>Own tax ID number</a:t>
            </a:r>
          </a:p>
          <a:p>
            <a:pPr lvl="2">
              <a:spcBef>
                <a:spcPct val="0"/>
              </a:spcBef>
            </a:pPr>
            <a:r>
              <a:rPr lang="en-US" sz="2200" dirty="0">
                <a:ea typeface="ＭＳ Ｐゴシック" pitchFamily="-109" charset="-128"/>
              </a:rPr>
              <a:t>Must register annually with Attorney General’s Registry of Charitable Trusts prior to raffle </a:t>
            </a:r>
            <a:r>
              <a:rPr lang="en-US" sz="2200" dirty="0" smtClean="0">
                <a:ea typeface="ＭＳ Ｐゴシック" pitchFamily="-109" charset="-128"/>
              </a:rPr>
              <a:t>and receive confirmation of the annual registration prior to holding the raffle</a:t>
            </a:r>
            <a:endParaRPr lang="en-US" sz="2200" dirty="0">
              <a:ea typeface="ＭＳ Ｐゴシック" pitchFamily="-109" charset="-128"/>
            </a:endParaRPr>
          </a:p>
          <a:p>
            <a:pPr lvl="2">
              <a:spcBef>
                <a:spcPct val="0"/>
              </a:spcBef>
            </a:pPr>
            <a:r>
              <a:rPr lang="en-US" sz="2200" dirty="0">
                <a:ea typeface="ＭＳ Ｐゴシック" pitchFamily="-109" charset="-128"/>
              </a:rPr>
              <a:t>Must distribute at least 90% of </a:t>
            </a:r>
            <a:r>
              <a:rPr lang="en-US" sz="2200" dirty="0" smtClean="0">
                <a:ea typeface="ＭＳ Ｐゴシック" pitchFamily="-109" charset="-128"/>
              </a:rPr>
              <a:t>proceeds to </a:t>
            </a:r>
            <a:r>
              <a:rPr lang="en-US" sz="2200" dirty="0">
                <a:ea typeface="ＭＳ Ｐゴシック" pitchFamily="-109" charset="-128"/>
              </a:rPr>
              <a:t>beneficial or charitable purposes</a:t>
            </a:r>
          </a:p>
          <a:p>
            <a:pPr lvl="1">
              <a:spcBef>
                <a:spcPct val="0"/>
              </a:spcBef>
            </a:pPr>
            <a:r>
              <a:rPr lang="en-US" sz="2200" dirty="0">
                <a:ea typeface="ＭＳ Ｐゴシック" pitchFamily="-109" charset="-128"/>
              </a:rPr>
              <a:t>Department of Justice </a:t>
            </a:r>
            <a:r>
              <a:rPr lang="en-US" sz="2200" b="1" dirty="0">
                <a:solidFill>
                  <a:schemeClr val="accent2"/>
                </a:solidFill>
                <a:ea typeface="ＭＳ Ｐゴシック" pitchFamily="-109" charset="-128"/>
                <a:hlinkClick r:id="rId2"/>
              </a:rPr>
              <a:t>www.caag.state.ca.us</a:t>
            </a:r>
            <a:r>
              <a:rPr lang="en-US" sz="2200" dirty="0">
                <a:solidFill>
                  <a:schemeClr val="accent2"/>
                </a:solidFill>
                <a:ea typeface="ＭＳ Ｐゴシック" pitchFamily="-109" charset="-128"/>
              </a:rPr>
              <a:t> </a:t>
            </a:r>
          </a:p>
          <a:p>
            <a:pPr marL="457200" lvl="1" indent="0" eaLnBrk="1" hangingPunct="1">
              <a:lnSpc>
                <a:spcPct val="90000"/>
              </a:lnSpc>
              <a:spcBef>
                <a:spcPct val="15000"/>
              </a:spcBef>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228600"/>
            <a:ext cx="8650288" cy="609600"/>
          </a:xfrm>
        </p:spPr>
        <p:txBody>
          <a:bodyPr/>
          <a:lstStyle/>
          <a:p>
            <a:pPr eaLnBrk="1" hangingPunct="1"/>
            <a:r>
              <a:rPr lang="en-US" dirty="0" smtClean="0">
                <a:ea typeface="ＭＳ Ｐゴシック" pitchFamily="-109" charset="-128"/>
              </a:rPr>
              <a:t> </a:t>
            </a:r>
            <a:r>
              <a:rPr lang="en-US" sz="3200" dirty="0" smtClean="0">
                <a:solidFill>
                  <a:schemeClr val="accent2"/>
                </a:solidFill>
                <a:ea typeface="ＭＳ Ｐゴシック" pitchFamily="-109" charset="-128"/>
              </a:rPr>
              <a:t>Unallowable Fund-raisers, cont.</a:t>
            </a:r>
          </a:p>
        </p:txBody>
      </p:sp>
      <p:sp>
        <p:nvSpPr>
          <p:cNvPr id="57347" name="Rectangle 3"/>
          <p:cNvSpPr>
            <a:spLocks noGrp="1" noChangeArrowheads="1"/>
          </p:cNvSpPr>
          <p:nvPr>
            <p:ph type="body" sz="half" idx="1"/>
          </p:nvPr>
        </p:nvSpPr>
        <p:spPr>
          <a:xfrm>
            <a:off x="609600" y="838200"/>
            <a:ext cx="8305800" cy="6172200"/>
          </a:xfrm>
        </p:spPr>
        <p:txBody>
          <a:bodyPr/>
          <a:lstStyle/>
          <a:p>
            <a:pPr>
              <a:lnSpc>
                <a:spcPct val="90000"/>
              </a:lnSpc>
              <a:spcBef>
                <a:spcPts val="600"/>
              </a:spcBef>
            </a:pPr>
            <a:r>
              <a:rPr lang="en-US" sz="2000" dirty="0" smtClean="0">
                <a:ea typeface="ＭＳ Ｐゴシック" pitchFamily="-109" charset="-128"/>
              </a:rPr>
              <a:t>Due to lack of insurance coverage (pose liability, safety or risk concerns):</a:t>
            </a:r>
          </a:p>
          <a:p>
            <a:pPr lvl="1">
              <a:lnSpc>
                <a:spcPct val="90000"/>
              </a:lnSpc>
              <a:spcBef>
                <a:spcPts val="600"/>
              </a:spcBef>
            </a:pPr>
            <a:r>
              <a:rPr lang="en-US" sz="2000" dirty="0" smtClean="0">
                <a:ea typeface="ＭＳ Ｐゴシック" pitchFamily="-109" charset="-128"/>
              </a:rPr>
              <a:t>Mechanical or animal rides</a:t>
            </a:r>
          </a:p>
          <a:p>
            <a:pPr lvl="1">
              <a:lnSpc>
                <a:spcPct val="90000"/>
              </a:lnSpc>
              <a:spcBef>
                <a:spcPts val="0"/>
              </a:spcBef>
            </a:pPr>
            <a:r>
              <a:rPr lang="en-US" sz="2000" dirty="0" smtClean="0">
                <a:ea typeface="ＭＳ Ｐゴシック" pitchFamily="-109" charset="-128"/>
              </a:rPr>
              <a:t>Use of darts, arrows, or other weapons</a:t>
            </a:r>
          </a:p>
          <a:p>
            <a:pPr lvl="1">
              <a:lnSpc>
                <a:spcPct val="90000"/>
              </a:lnSpc>
              <a:spcBef>
                <a:spcPts val="0"/>
              </a:spcBef>
            </a:pPr>
            <a:r>
              <a:rPr lang="en-US" sz="2000" dirty="0" smtClean="0">
                <a:ea typeface="ＭＳ Ｐゴシック" pitchFamily="-109" charset="-128"/>
              </a:rPr>
              <a:t>Objects thrown at people (i.e., pie toss)</a:t>
            </a:r>
          </a:p>
          <a:p>
            <a:pPr lvl="1">
              <a:lnSpc>
                <a:spcPct val="90000"/>
              </a:lnSpc>
              <a:spcBef>
                <a:spcPts val="0"/>
              </a:spcBef>
            </a:pPr>
            <a:r>
              <a:rPr lang="en-US" sz="2000" dirty="0" smtClean="0">
                <a:ea typeface="ＭＳ Ｐゴシック" pitchFamily="-109" charset="-128"/>
              </a:rPr>
              <a:t>Dunk tanks</a:t>
            </a:r>
          </a:p>
          <a:p>
            <a:pPr lvl="1">
              <a:lnSpc>
                <a:spcPct val="90000"/>
              </a:lnSpc>
              <a:spcBef>
                <a:spcPts val="0"/>
              </a:spcBef>
            </a:pPr>
            <a:r>
              <a:rPr lang="en-US" sz="2000" dirty="0" smtClean="0">
                <a:ea typeface="ＭＳ Ｐゴシック" pitchFamily="-109" charset="-128"/>
              </a:rPr>
              <a:t>Destruction of objects (i.e., using a hammer)</a:t>
            </a:r>
          </a:p>
          <a:p>
            <a:pPr lvl="1">
              <a:lnSpc>
                <a:spcPct val="90000"/>
              </a:lnSpc>
              <a:spcBef>
                <a:spcPts val="600"/>
              </a:spcBef>
            </a:pPr>
            <a:r>
              <a:rPr lang="en-US" sz="2000" dirty="0" smtClean="0">
                <a:ea typeface="ＭＳ Ｐゴシック" pitchFamily="-109" charset="-128"/>
              </a:rPr>
              <a:t>Trampolines</a:t>
            </a:r>
          </a:p>
          <a:p>
            <a:pPr>
              <a:lnSpc>
                <a:spcPct val="90000"/>
              </a:lnSpc>
              <a:spcBef>
                <a:spcPts val="600"/>
              </a:spcBef>
            </a:pPr>
            <a:r>
              <a:rPr lang="en-US" sz="2000" dirty="0" smtClean="0">
                <a:ea typeface="ＭＳ Ｐゴシック" pitchFamily="-109" charset="-128"/>
              </a:rPr>
              <a:t>Ownership Issues:</a:t>
            </a:r>
          </a:p>
          <a:p>
            <a:pPr lvl="1">
              <a:lnSpc>
                <a:spcPct val="90000"/>
              </a:lnSpc>
              <a:spcBef>
                <a:spcPts val="600"/>
              </a:spcBef>
            </a:pPr>
            <a:r>
              <a:rPr lang="en-US" sz="2000" dirty="0" smtClean="0">
                <a:ea typeface="ＭＳ Ｐゴシック" pitchFamily="-109" charset="-128"/>
              </a:rPr>
              <a:t>Rental of district property (equipment or facilities to outside groups)</a:t>
            </a:r>
          </a:p>
          <a:p>
            <a:pPr>
              <a:lnSpc>
                <a:spcPct val="90000"/>
              </a:lnSpc>
              <a:spcBef>
                <a:spcPts val="600"/>
              </a:spcBef>
            </a:pPr>
            <a:r>
              <a:rPr lang="en-US" sz="2000" dirty="0" smtClean="0">
                <a:ea typeface="ＭＳ Ｐゴシック" pitchFamily="-109" charset="-128"/>
              </a:rPr>
              <a:t>Fees not authorized by the Education Code:</a:t>
            </a:r>
            <a:endParaRPr lang="en-US" sz="2000" dirty="0">
              <a:ea typeface="ＭＳ Ｐゴシック" pitchFamily="-109" charset="-128"/>
            </a:endParaRPr>
          </a:p>
          <a:p>
            <a:pPr lvl="1">
              <a:lnSpc>
                <a:spcPct val="90000"/>
              </a:lnSpc>
              <a:spcBef>
                <a:spcPts val="600"/>
              </a:spcBef>
            </a:pPr>
            <a:r>
              <a:rPr lang="en-US" sz="2000" dirty="0" smtClean="0">
                <a:ea typeface="ＭＳ Ｐゴシック" pitchFamily="-109" charset="-128"/>
              </a:rPr>
              <a:t>See the FCMAT ASB Manual, for more information on what fees are not allowable.</a:t>
            </a:r>
          </a:p>
          <a:p>
            <a:pPr lvl="1">
              <a:lnSpc>
                <a:spcPct val="90000"/>
              </a:lnSpc>
              <a:spcBef>
                <a:spcPts val="600"/>
              </a:spcBef>
            </a:pPr>
            <a:r>
              <a:rPr lang="en-US" sz="2000" dirty="0" smtClean="0">
                <a:ea typeface="ＭＳ Ｐゴシック" pitchFamily="-109" charset="-128"/>
              </a:rPr>
              <a:t>There are new complaint laws in place, deadline March 2013, per AB 1575</a:t>
            </a:r>
          </a:p>
          <a:p>
            <a:pPr lvl="2">
              <a:lnSpc>
                <a:spcPct val="90000"/>
              </a:lnSpc>
              <a:spcBef>
                <a:spcPts val="600"/>
              </a:spcBef>
            </a:pPr>
            <a:r>
              <a:rPr lang="en-US" sz="1800" dirty="0" smtClean="0">
                <a:ea typeface="ＭＳ Ｐゴシック" pitchFamily="-109" charset="-128"/>
              </a:rPr>
              <a:t>All public schools are required to publish local policies and procedures to implement provisions of AB 1575</a:t>
            </a:r>
          </a:p>
          <a:p>
            <a:pPr lvl="2">
              <a:lnSpc>
                <a:spcPct val="90000"/>
              </a:lnSpc>
              <a:spcBef>
                <a:spcPts val="600"/>
              </a:spcBef>
            </a:pPr>
            <a:r>
              <a:rPr lang="en-US" sz="1800" dirty="0" smtClean="0">
                <a:ea typeface="ＭＳ Ｐゴシック" pitchFamily="-109" charset="-128"/>
              </a:rPr>
              <a:t>Information is to be included in the annual parental</a:t>
            </a:r>
          </a:p>
          <a:p>
            <a:pPr marL="914400" lvl="2" indent="0">
              <a:lnSpc>
                <a:spcPct val="90000"/>
              </a:lnSpc>
              <a:spcBef>
                <a:spcPts val="600"/>
              </a:spcBef>
              <a:buNone/>
            </a:pPr>
            <a:r>
              <a:rPr lang="en-US" sz="1800" dirty="0">
                <a:ea typeface="ＭＳ Ｐゴシック" pitchFamily="-109" charset="-128"/>
              </a:rPr>
              <a:t> </a:t>
            </a:r>
            <a:r>
              <a:rPr lang="en-US" sz="1800" dirty="0" smtClean="0">
                <a:ea typeface="ＭＳ Ｐゴシック" pitchFamily="-109" charset="-128"/>
              </a:rPr>
              <a:t>     notification</a:t>
            </a:r>
          </a:p>
          <a:p>
            <a:pPr marL="457200" lvl="1" indent="0" eaLnBrk="1" hangingPunct="1">
              <a:lnSpc>
                <a:spcPct val="90000"/>
              </a:lnSpc>
              <a:spcBef>
                <a:spcPts val="600"/>
              </a:spcBef>
              <a:buNone/>
            </a:pPr>
            <a:endParaRPr lang="en-US" sz="2000" dirty="0">
              <a:ea typeface="ＭＳ Ｐゴシック" pitchFamily="-109" charset="-128"/>
            </a:endParaRPr>
          </a:p>
          <a:p>
            <a:pPr marL="457200" lvl="1" indent="0" eaLnBrk="1" hangingPunct="1">
              <a:lnSpc>
                <a:spcPct val="90000"/>
              </a:lnSpc>
              <a:buFontTx/>
              <a:buNone/>
            </a:pPr>
            <a:endParaRPr lang="en-US" sz="2200" dirty="0" smtClean="0">
              <a:ea typeface="ＭＳ Ｐゴシック" pitchFamily="-109" charset="-128"/>
            </a:endParaRPr>
          </a:p>
        </p:txBody>
      </p:sp>
    </p:spTree>
    <p:extLst>
      <p:ext uri="{BB962C8B-B14F-4D97-AF65-F5344CB8AC3E}">
        <p14:creationId xmlns:p14="http://schemas.microsoft.com/office/powerpoint/2010/main" xmlns="" val="748999859"/>
      </p:ext>
    </p:extLst>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228600"/>
            <a:ext cx="8650288" cy="609600"/>
          </a:xfrm>
        </p:spPr>
        <p:txBody>
          <a:bodyPr/>
          <a:lstStyle/>
          <a:p>
            <a:pPr eaLnBrk="1" hangingPunct="1"/>
            <a:r>
              <a:rPr lang="en-US" dirty="0" smtClean="0">
                <a:ea typeface="ＭＳ Ｐゴシック" pitchFamily="-109" charset="-128"/>
              </a:rPr>
              <a:t> </a:t>
            </a:r>
            <a:r>
              <a:rPr lang="en-US" sz="3200" dirty="0" smtClean="0">
                <a:solidFill>
                  <a:schemeClr val="accent2"/>
                </a:solidFill>
                <a:ea typeface="ＭＳ Ｐゴシック" pitchFamily="-109" charset="-128"/>
              </a:rPr>
              <a:t>Unallowable Fund-raisers, cont.</a:t>
            </a:r>
          </a:p>
        </p:txBody>
      </p:sp>
      <p:sp>
        <p:nvSpPr>
          <p:cNvPr id="57347" name="Rectangle 3"/>
          <p:cNvSpPr>
            <a:spLocks noGrp="1" noChangeArrowheads="1"/>
          </p:cNvSpPr>
          <p:nvPr>
            <p:ph type="body" sz="half" idx="1"/>
          </p:nvPr>
        </p:nvSpPr>
        <p:spPr>
          <a:xfrm>
            <a:off x="609600" y="838200"/>
            <a:ext cx="8305800" cy="6172200"/>
          </a:xfrm>
        </p:spPr>
        <p:txBody>
          <a:bodyPr/>
          <a:lstStyle/>
          <a:p>
            <a:pPr marL="457200" lvl="1" indent="0" eaLnBrk="1" hangingPunct="1">
              <a:lnSpc>
                <a:spcPct val="90000"/>
              </a:lnSpc>
              <a:spcBef>
                <a:spcPts val="600"/>
              </a:spcBef>
              <a:buNone/>
            </a:pPr>
            <a:endParaRPr lang="en-US" sz="2000" dirty="0" smtClean="0">
              <a:ea typeface="ＭＳ Ｐゴシック" pitchFamily="-109" charset="-128"/>
            </a:endParaRPr>
          </a:p>
          <a:p>
            <a:pPr marL="457200" lvl="1" indent="0" eaLnBrk="1" hangingPunct="1">
              <a:lnSpc>
                <a:spcPct val="90000"/>
              </a:lnSpc>
              <a:spcBef>
                <a:spcPts val="600"/>
              </a:spcBef>
              <a:buNone/>
            </a:pPr>
            <a:r>
              <a:rPr lang="en-US" sz="2400" dirty="0" smtClean="0">
                <a:ea typeface="ＭＳ Ｐゴシック" pitchFamily="-109" charset="-128"/>
              </a:rPr>
              <a:t>An ASB fundraiser must be preapproved and consist of students raising money in order to purchase “extras” for their educational experience.</a:t>
            </a:r>
          </a:p>
          <a:p>
            <a:pPr marL="457200" lvl="1" indent="0" eaLnBrk="1" hangingPunct="1">
              <a:lnSpc>
                <a:spcPct val="90000"/>
              </a:lnSpc>
              <a:spcBef>
                <a:spcPts val="600"/>
              </a:spcBef>
              <a:buNone/>
            </a:pPr>
            <a:r>
              <a:rPr lang="en-US" sz="2400" dirty="0" smtClean="0">
                <a:ea typeface="ＭＳ Ｐゴシック" pitchFamily="-109" charset="-128"/>
              </a:rPr>
              <a:t>It is not legal for teachers to raise funds to increase their site budgets by fundraising using the district’s tax ID number.  If they do, the funds are considered taxable income to the teacher.</a:t>
            </a:r>
          </a:p>
          <a:p>
            <a:pPr marL="457200" lvl="1" indent="0" eaLnBrk="1" hangingPunct="1">
              <a:lnSpc>
                <a:spcPct val="90000"/>
              </a:lnSpc>
              <a:spcBef>
                <a:spcPts val="600"/>
              </a:spcBef>
              <a:buNone/>
            </a:pPr>
            <a:r>
              <a:rPr lang="en-US" sz="2400" dirty="0" smtClean="0">
                <a:ea typeface="ＭＳ Ｐゴシック" pitchFamily="-109" charset="-128"/>
              </a:rPr>
              <a:t>There’s a big difference when students fundraise using the district’s tax ID number compared to teachers fundraising using the district's tax ID number.  One is legal; the other is not!</a:t>
            </a:r>
            <a:endParaRPr lang="en-US" sz="2400" dirty="0">
              <a:ea typeface="ＭＳ Ｐゴシック" pitchFamily="-109" charset="-128"/>
            </a:endParaRPr>
          </a:p>
          <a:p>
            <a:pPr marL="457200" lvl="1" indent="0" eaLnBrk="1" hangingPunct="1">
              <a:lnSpc>
                <a:spcPct val="90000"/>
              </a:lnSpc>
              <a:buFontTx/>
              <a:buNone/>
            </a:pPr>
            <a:endParaRPr lang="en-US" sz="2200" dirty="0" smtClean="0">
              <a:ea typeface="ＭＳ Ｐゴシック" pitchFamily="-109" charset="-128"/>
            </a:endParaRPr>
          </a:p>
        </p:txBody>
      </p:sp>
    </p:spTree>
    <p:extLst>
      <p:ext uri="{BB962C8B-B14F-4D97-AF65-F5344CB8AC3E}">
        <p14:creationId xmlns:p14="http://schemas.microsoft.com/office/powerpoint/2010/main" xmlns="" val="3002247813"/>
      </p:ext>
    </p:extLst>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8600" y="304800"/>
            <a:ext cx="8650288" cy="714375"/>
          </a:xfrm>
        </p:spPr>
        <p:txBody>
          <a:bodyPr/>
          <a:lstStyle/>
          <a:p>
            <a:pPr eaLnBrk="1" hangingPunct="1"/>
            <a:r>
              <a:rPr lang="en-US" dirty="0" smtClean="0">
                <a:ea typeface="ＭＳ Ｐゴシック" pitchFamily="-109" charset="-128"/>
              </a:rPr>
              <a:t> </a:t>
            </a:r>
            <a:r>
              <a:rPr lang="en-US" sz="3200" dirty="0" smtClean="0">
                <a:solidFill>
                  <a:schemeClr val="accent2"/>
                </a:solidFill>
                <a:ea typeface="ＭＳ Ｐゴシック" pitchFamily="-109" charset="-128"/>
              </a:rPr>
              <a:t>Donations</a:t>
            </a:r>
          </a:p>
        </p:txBody>
      </p:sp>
      <p:sp>
        <p:nvSpPr>
          <p:cNvPr id="58371" name="Rectangle 3"/>
          <p:cNvSpPr>
            <a:spLocks noGrp="1" noChangeArrowheads="1"/>
          </p:cNvSpPr>
          <p:nvPr>
            <p:ph type="body" sz="half" idx="1"/>
          </p:nvPr>
        </p:nvSpPr>
        <p:spPr>
          <a:xfrm>
            <a:off x="914400" y="990600"/>
            <a:ext cx="7620000" cy="4678363"/>
          </a:xfrm>
        </p:spPr>
        <p:txBody>
          <a:bodyPr/>
          <a:lstStyle/>
          <a:p>
            <a:pPr marL="0" indent="0" eaLnBrk="1" hangingPunct="1">
              <a:lnSpc>
                <a:spcPct val="90000"/>
              </a:lnSpc>
            </a:pPr>
            <a:endParaRPr lang="en-US" sz="2200" dirty="0" smtClean="0">
              <a:ea typeface="ＭＳ Ｐゴシック" pitchFamily="-109" charset="-128"/>
            </a:endParaRPr>
          </a:p>
          <a:p>
            <a:pPr>
              <a:lnSpc>
                <a:spcPct val="90000"/>
              </a:lnSpc>
            </a:pPr>
            <a:r>
              <a:rPr lang="en-US" sz="2400" dirty="0" smtClean="0">
                <a:ea typeface="ＭＳ Ｐゴシック" pitchFamily="-109" charset="-128"/>
              </a:rPr>
              <a:t>Yes, ASB can gladly accept donations of money or property if the donation is for appropriate ASB expenditures.</a:t>
            </a:r>
          </a:p>
          <a:p>
            <a:pPr>
              <a:lnSpc>
                <a:spcPct val="90000"/>
              </a:lnSpc>
            </a:pPr>
            <a:endParaRPr lang="en-US" sz="2400" dirty="0" smtClean="0">
              <a:ea typeface="ＭＳ Ｐゴシック" pitchFamily="-109" charset="-128"/>
            </a:endParaRPr>
          </a:p>
          <a:p>
            <a:pPr>
              <a:lnSpc>
                <a:spcPct val="90000"/>
              </a:lnSpc>
            </a:pPr>
            <a:r>
              <a:rPr lang="en-US" sz="2400" dirty="0" smtClean="0">
                <a:ea typeface="ＭＳ Ｐゴシック" pitchFamily="-109" charset="-128"/>
              </a:rPr>
              <a:t>But they can’t be:</a:t>
            </a:r>
          </a:p>
          <a:p>
            <a:pPr lvl="1">
              <a:lnSpc>
                <a:spcPct val="90000"/>
              </a:lnSpc>
            </a:pPr>
            <a:r>
              <a:rPr lang="en-US" sz="2200" dirty="0" smtClean="0">
                <a:ea typeface="ＭＳ Ｐゴシック" pitchFamily="-109" charset="-128"/>
              </a:rPr>
              <a:t>Required</a:t>
            </a:r>
          </a:p>
          <a:p>
            <a:pPr lvl="1">
              <a:lnSpc>
                <a:spcPct val="90000"/>
              </a:lnSpc>
            </a:pPr>
            <a:r>
              <a:rPr lang="en-US" sz="2200" dirty="0" smtClean="0">
                <a:ea typeface="ＭＳ Ｐゴシック" pitchFamily="-109" charset="-128"/>
              </a:rPr>
              <a:t>Mandatory</a:t>
            </a:r>
          </a:p>
          <a:p>
            <a:pPr lvl="1">
              <a:lnSpc>
                <a:spcPct val="90000"/>
              </a:lnSpc>
            </a:pPr>
            <a:r>
              <a:rPr lang="en-US" sz="2200" dirty="0" smtClean="0">
                <a:ea typeface="ＭＳ Ｐゴシック" pitchFamily="-109" charset="-128"/>
              </a:rPr>
              <a:t>A prerequisite to participate in a program or activity</a:t>
            </a:r>
          </a:p>
          <a:p>
            <a:pPr>
              <a:lnSpc>
                <a:spcPct val="90000"/>
              </a:lnSpc>
            </a:pPr>
            <a:r>
              <a:rPr lang="en-US" sz="2400" dirty="0" smtClean="0">
                <a:ea typeface="ＭＳ Ｐゴシック" pitchFamily="-109" charset="-128"/>
              </a:rPr>
              <a:t>All ASB rules and guidelines apply to any received donations.</a:t>
            </a:r>
          </a:p>
          <a:p>
            <a:pPr>
              <a:lnSpc>
                <a:spcPct val="90000"/>
              </a:lnSpc>
            </a:pPr>
            <a:r>
              <a:rPr lang="en-US" sz="2400" dirty="0" smtClean="0">
                <a:ea typeface="ＭＳ Ｐゴシック" pitchFamily="-109" charset="-128"/>
              </a:rPr>
              <a:t>Make sure you know if the district’s board policy on donations has special provisions/instructions for how ASB donations are to be acknowledged or accepted.</a:t>
            </a:r>
          </a:p>
          <a:p>
            <a:pPr marL="457200" lvl="1" indent="0">
              <a:lnSpc>
                <a:spcPct val="90000"/>
              </a:lnSpc>
              <a:buNone/>
            </a:pPr>
            <a:r>
              <a:rPr lang="en-US" sz="2200" dirty="0">
                <a:ea typeface="ＭＳ Ｐゴシック" pitchFamily="-109" charset="-128"/>
              </a:rPr>
              <a:t>	</a:t>
            </a:r>
            <a:r>
              <a:rPr lang="en-US" sz="2200" dirty="0" smtClean="0">
                <a:ea typeface="ＭＳ Ｐゴシック" pitchFamily="-109" charset="-128"/>
              </a:rPr>
              <a:t>	 </a:t>
            </a:r>
            <a:endParaRPr lang="en-US" sz="20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8600" y="304800"/>
            <a:ext cx="8650288" cy="714375"/>
          </a:xfrm>
        </p:spPr>
        <p:txBody>
          <a:bodyPr/>
          <a:lstStyle/>
          <a:p>
            <a:pPr eaLnBrk="1" hangingPunct="1"/>
            <a:r>
              <a:rPr lang="en-US" dirty="0" smtClean="0">
                <a:ea typeface="ＭＳ Ｐゴシック" pitchFamily="-109" charset="-128"/>
              </a:rPr>
              <a:t> </a:t>
            </a:r>
            <a:r>
              <a:rPr lang="en-US" sz="3200" dirty="0" smtClean="0">
                <a:solidFill>
                  <a:schemeClr val="accent2"/>
                </a:solidFill>
                <a:ea typeface="ＭＳ Ｐゴシック" pitchFamily="-109" charset="-128"/>
              </a:rPr>
              <a:t>ASB Accounts are Not Pass-Through Accounts</a:t>
            </a:r>
          </a:p>
        </p:txBody>
      </p:sp>
      <p:sp>
        <p:nvSpPr>
          <p:cNvPr id="58371" name="Rectangle 3"/>
          <p:cNvSpPr>
            <a:spLocks noGrp="1" noChangeArrowheads="1"/>
          </p:cNvSpPr>
          <p:nvPr>
            <p:ph type="body" sz="half" idx="1"/>
          </p:nvPr>
        </p:nvSpPr>
        <p:spPr>
          <a:xfrm>
            <a:off x="914400" y="990600"/>
            <a:ext cx="7620000" cy="4678363"/>
          </a:xfrm>
        </p:spPr>
        <p:txBody>
          <a:bodyPr/>
          <a:lstStyle/>
          <a:p>
            <a:pPr marL="0" indent="0" eaLnBrk="1" hangingPunct="1">
              <a:lnSpc>
                <a:spcPct val="90000"/>
              </a:lnSpc>
            </a:pPr>
            <a:endParaRPr lang="en-US" sz="2200" dirty="0" smtClean="0">
              <a:ea typeface="ＭＳ Ｐゴシック" pitchFamily="-109" charset="-128"/>
            </a:endParaRPr>
          </a:p>
          <a:p>
            <a:pPr>
              <a:lnSpc>
                <a:spcPct val="90000"/>
              </a:lnSpc>
            </a:pPr>
            <a:r>
              <a:rPr lang="en-US" sz="2400" dirty="0" smtClean="0">
                <a:ea typeface="ＭＳ Ｐゴシック" pitchFamily="-109" charset="-128"/>
              </a:rPr>
              <a:t>ASB accounts should not be used as pass-through or clearing accounts.</a:t>
            </a:r>
          </a:p>
          <a:p>
            <a:pPr>
              <a:lnSpc>
                <a:spcPct val="90000"/>
              </a:lnSpc>
            </a:pPr>
            <a:endParaRPr lang="en-US" sz="2400" dirty="0" smtClean="0">
              <a:ea typeface="ＭＳ Ｐゴシック" pitchFamily="-109" charset="-128"/>
            </a:endParaRPr>
          </a:p>
          <a:p>
            <a:pPr>
              <a:lnSpc>
                <a:spcPct val="90000"/>
              </a:lnSpc>
            </a:pPr>
            <a:r>
              <a:rPr lang="en-US" sz="2400" dirty="0" smtClean="0">
                <a:ea typeface="ＭＳ Ｐゴシック" pitchFamily="-109" charset="-128"/>
              </a:rPr>
              <a:t>Only money that should be deposited into ASB:</a:t>
            </a:r>
          </a:p>
          <a:p>
            <a:pPr lvl="1" indent="-342900">
              <a:lnSpc>
                <a:spcPct val="90000"/>
              </a:lnSpc>
            </a:pPr>
            <a:r>
              <a:rPr lang="en-US" sz="2200" dirty="0" smtClean="0">
                <a:ea typeface="ＭＳ Ｐゴシック" pitchFamily="-109" charset="-128"/>
              </a:rPr>
              <a:t>Actual ASB funds</a:t>
            </a:r>
          </a:p>
          <a:p>
            <a:pPr lvl="1" indent="-342900">
              <a:lnSpc>
                <a:spcPct val="90000"/>
              </a:lnSpc>
            </a:pPr>
            <a:r>
              <a:rPr lang="en-US" sz="2200" dirty="0" smtClean="0">
                <a:ea typeface="ＭＳ Ｐゴシック" pitchFamily="-109" charset="-128"/>
              </a:rPr>
              <a:t>Will be used for appropriate ASB purposes</a:t>
            </a:r>
          </a:p>
        </p:txBody>
      </p:sp>
    </p:spTree>
    <p:extLst>
      <p:ext uri="{BB962C8B-B14F-4D97-AF65-F5344CB8AC3E}">
        <p14:creationId xmlns:p14="http://schemas.microsoft.com/office/powerpoint/2010/main" xmlns="" val="3868721956"/>
      </p:ext>
    </p:extLst>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81000" y="381000"/>
            <a:ext cx="8229600" cy="514350"/>
          </a:xfrm>
        </p:spPr>
        <p:txBody>
          <a:bodyPr/>
          <a:lstStyle/>
          <a:p>
            <a:pPr eaLnBrk="1" hangingPunct="1"/>
            <a:r>
              <a:rPr lang="en-US" sz="3200" dirty="0" smtClean="0">
                <a:solidFill>
                  <a:schemeClr val="accent2"/>
                </a:solidFill>
                <a:ea typeface="ＭＳ Ｐゴシック" pitchFamily="-109" charset="-128"/>
              </a:rPr>
              <a:t>Cash Control Procedures</a:t>
            </a:r>
          </a:p>
        </p:txBody>
      </p:sp>
      <p:sp>
        <p:nvSpPr>
          <p:cNvPr id="59395" name="Rectangle 3"/>
          <p:cNvSpPr>
            <a:spLocks noGrp="1" noChangeArrowheads="1"/>
          </p:cNvSpPr>
          <p:nvPr>
            <p:ph type="body" idx="1"/>
          </p:nvPr>
        </p:nvSpPr>
        <p:spPr>
          <a:xfrm>
            <a:off x="609600" y="1066800"/>
            <a:ext cx="7924800" cy="4800600"/>
          </a:xfrm>
        </p:spPr>
        <p:txBody>
          <a:bodyPr/>
          <a:lstStyle/>
          <a:p>
            <a:pPr eaLnBrk="1" hangingPunct="1">
              <a:lnSpc>
                <a:spcPct val="80000"/>
              </a:lnSpc>
              <a:spcBef>
                <a:spcPts val="600"/>
              </a:spcBef>
            </a:pPr>
            <a:r>
              <a:rPr lang="en-US" sz="2400" dirty="0" smtClean="0">
                <a:ea typeface="ＭＳ Ｐゴシック" pitchFamily="-109" charset="-128"/>
              </a:rPr>
              <a:t>Most fraud that occurs in ASB directly related to procedures for handling of cash and checks.</a:t>
            </a:r>
          </a:p>
          <a:p>
            <a:pPr eaLnBrk="1" hangingPunct="1">
              <a:lnSpc>
                <a:spcPct val="80000"/>
              </a:lnSpc>
              <a:spcBef>
                <a:spcPts val="600"/>
              </a:spcBef>
            </a:pPr>
            <a:r>
              <a:rPr lang="en-US" sz="2400" dirty="0" smtClean="0">
                <a:ea typeface="ＭＳ Ｐゴシック" pitchFamily="-109" charset="-128"/>
              </a:rPr>
              <a:t>Internal controls CRITICAL</a:t>
            </a:r>
          </a:p>
          <a:p>
            <a:pPr lvl="1" eaLnBrk="1" hangingPunct="1">
              <a:lnSpc>
                <a:spcPct val="80000"/>
              </a:lnSpc>
            </a:pPr>
            <a:r>
              <a:rPr lang="en-US" sz="2400" dirty="0" smtClean="0">
                <a:ea typeface="ＭＳ Ｐゴシック" pitchFamily="-109" charset="-128"/>
              </a:rPr>
              <a:t>Protect ASB’s assets (cash)</a:t>
            </a:r>
          </a:p>
          <a:p>
            <a:pPr lvl="1" eaLnBrk="1" hangingPunct="1">
              <a:lnSpc>
                <a:spcPct val="80000"/>
              </a:lnSpc>
              <a:spcBef>
                <a:spcPts val="600"/>
              </a:spcBef>
            </a:pPr>
            <a:r>
              <a:rPr lang="en-US" sz="2400" dirty="0" smtClean="0">
                <a:ea typeface="ＭＳ Ｐゴシック" pitchFamily="-109" charset="-128"/>
              </a:rPr>
              <a:t>Protect students, employees and staff who handle cash from accusations or errors.</a:t>
            </a:r>
          </a:p>
          <a:p>
            <a:pPr eaLnBrk="1" hangingPunct="1">
              <a:lnSpc>
                <a:spcPct val="80000"/>
              </a:lnSpc>
              <a:spcBef>
                <a:spcPts val="600"/>
              </a:spcBef>
            </a:pPr>
            <a:r>
              <a:rPr lang="en-US" sz="2400" dirty="0" smtClean="0">
                <a:ea typeface="ＭＳ Ｐゴシック" pitchFamily="-109" charset="-128"/>
              </a:rPr>
              <a:t>Principal must ensure:</a:t>
            </a:r>
          </a:p>
          <a:p>
            <a:pPr lvl="1" eaLnBrk="1" hangingPunct="1">
              <a:lnSpc>
                <a:spcPct val="80000"/>
              </a:lnSpc>
            </a:pPr>
            <a:r>
              <a:rPr lang="en-US" sz="2400" dirty="0" smtClean="0">
                <a:ea typeface="ＭＳ Ｐゴシック" pitchFamily="-109" charset="-128"/>
              </a:rPr>
              <a:t>Proper cash control procedures established and followed:</a:t>
            </a:r>
          </a:p>
          <a:p>
            <a:pPr lvl="2" eaLnBrk="1" hangingPunct="1">
              <a:lnSpc>
                <a:spcPct val="80000"/>
              </a:lnSpc>
            </a:pPr>
            <a:r>
              <a:rPr lang="en-US" dirty="0" smtClean="0">
                <a:ea typeface="ＭＳ Ｐゴシック" pitchFamily="-109" charset="-128"/>
              </a:rPr>
              <a:t>During fund-raising event.</a:t>
            </a:r>
          </a:p>
          <a:p>
            <a:pPr lvl="2" eaLnBrk="1" hangingPunct="1">
              <a:lnSpc>
                <a:spcPct val="80000"/>
              </a:lnSpc>
              <a:spcBef>
                <a:spcPts val="600"/>
              </a:spcBef>
            </a:pPr>
            <a:r>
              <a:rPr lang="en-US" dirty="0" smtClean="0">
                <a:ea typeface="ＭＳ Ｐゴシック" pitchFamily="-109" charset="-128"/>
              </a:rPr>
              <a:t>When cash and checks given to ASB bookkeeper for deposit into ASB account.</a:t>
            </a:r>
          </a:p>
          <a:p>
            <a:pPr lvl="1" eaLnBrk="1" hangingPunct="1">
              <a:lnSpc>
                <a:spcPct val="80000"/>
              </a:lnSpc>
              <a:spcBef>
                <a:spcPts val="600"/>
              </a:spcBef>
            </a:pPr>
            <a:r>
              <a:rPr lang="en-US" sz="2400" dirty="0" smtClean="0">
                <a:ea typeface="ＭＳ Ｐゴシック" pitchFamily="-109" charset="-128"/>
              </a:rPr>
              <a:t>Ensure that unless cash control procedures in place for the fund-raiser, the event cannot be held.</a:t>
            </a:r>
          </a:p>
        </p:txBody>
      </p:sp>
    </p:spTree>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381000"/>
            <a:ext cx="8229600" cy="590550"/>
          </a:xfrm>
        </p:spPr>
        <p:txBody>
          <a:bodyPr/>
          <a:lstStyle/>
          <a:p>
            <a:pPr eaLnBrk="1" hangingPunct="1"/>
            <a:r>
              <a:rPr lang="en-US" sz="3200" dirty="0" smtClean="0">
                <a:solidFill>
                  <a:schemeClr val="accent2"/>
                </a:solidFill>
                <a:ea typeface="ＭＳ Ｐゴシック" pitchFamily="-109" charset="-128"/>
              </a:rPr>
              <a:t>Cash Control Procedures, cont.</a:t>
            </a:r>
          </a:p>
        </p:txBody>
      </p:sp>
      <p:sp>
        <p:nvSpPr>
          <p:cNvPr id="60419" name="Rectangle 3"/>
          <p:cNvSpPr>
            <a:spLocks noGrp="1" noChangeArrowheads="1"/>
          </p:cNvSpPr>
          <p:nvPr>
            <p:ph type="body" idx="1"/>
          </p:nvPr>
        </p:nvSpPr>
        <p:spPr>
          <a:xfrm>
            <a:off x="457200" y="1295400"/>
            <a:ext cx="8382000" cy="5029200"/>
          </a:xfrm>
        </p:spPr>
        <p:txBody>
          <a:bodyPr/>
          <a:lstStyle/>
          <a:p>
            <a:pPr eaLnBrk="1" hangingPunct="1">
              <a:lnSpc>
                <a:spcPct val="90000"/>
              </a:lnSpc>
              <a:spcBef>
                <a:spcPts val="600"/>
              </a:spcBef>
            </a:pPr>
            <a:r>
              <a:rPr lang="en-US" sz="2400" dirty="0" smtClean="0">
                <a:ea typeface="ＭＳ Ｐゴシック" pitchFamily="-109" charset="-128"/>
              </a:rPr>
              <a:t>Must be able to tie all proceeds to the specific fund-raiser from which they were generated. </a:t>
            </a:r>
          </a:p>
          <a:p>
            <a:pPr eaLnBrk="1" hangingPunct="1">
              <a:lnSpc>
                <a:spcPct val="90000"/>
              </a:lnSpc>
              <a:spcBef>
                <a:spcPts val="600"/>
              </a:spcBef>
            </a:pPr>
            <a:r>
              <a:rPr lang="en-US" sz="2400" dirty="0" smtClean="0">
                <a:ea typeface="ＭＳ Ｐゴシック" pitchFamily="-109" charset="-128"/>
              </a:rPr>
              <a:t>Ensure all proceeds from an event are properly turned in and accounted for.</a:t>
            </a:r>
          </a:p>
          <a:p>
            <a:pPr eaLnBrk="1" hangingPunct="1">
              <a:lnSpc>
                <a:spcPct val="90000"/>
              </a:lnSpc>
              <a:spcBef>
                <a:spcPts val="600"/>
              </a:spcBef>
            </a:pPr>
            <a:r>
              <a:rPr lang="en-US" sz="2400" dirty="0" smtClean="0">
                <a:ea typeface="ＭＳ Ｐゴシック" pitchFamily="-109" charset="-128"/>
              </a:rPr>
              <a:t>Proper internal controls include:</a:t>
            </a:r>
          </a:p>
          <a:p>
            <a:pPr lvl="1" eaLnBrk="1" hangingPunct="1">
              <a:lnSpc>
                <a:spcPct val="90000"/>
              </a:lnSpc>
              <a:spcBef>
                <a:spcPct val="5000"/>
              </a:spcBef>
            </a:pPr>
            <a:r>
              <a:rPr lang="en-US" sz="2400" dirty="0" smtClean="0">
                <a:ea typeface="ＭＳ Ｐゴシック" pitchFamily="-109" charset="-128"/>
              </a:rPr>
              <a:t>Proper inventory of concession items</a:t>
            </a:r>
          </a:p>
          <a:p>
            <a:pPr lvl="1" eaLnBrk="1" hangingPunct="1">
              <a:lnSpc>
                <a:spcPct val="90000"/>
              </a:lnSpc>
              <a:spcBef>
                <a:spcPct val="5000"/>
              </a:spcBef>
            </a:pPr>
            <a:r>
              <a:rPr lang="en-US" sz="2400" dirty="0" smtClean="0">
                <a:ea typeface="ＭＳ Ｐゴシック" pitchFamily="-109" charset="-128"/>
              </a:rPr>
              <a:t>Proper cash handling and physical chain of custody for all cash receipts</a:t>
            </a:r>
          </a:p>
          <a:p>
            <a:pPr lvl="1" eaLnBrk="1" hangingPunct="1">
              <a:lnSpc>
                <a:spcPct val="90000"/>
              </a:lnSpc>
              <a:spcBef>
                <a:spcPct val="5000"/>
              </a:spcBef>
            </a:pPr>
            <a:r>
              <a:rPr lang="en-US" sz="2400" dirty="0" smtClean="0">
                <a:ea typeface="ＭＳ Ｐゴシック" pitchFamily="-109" charset="-128"/>
              </a:rPr>
              <a:t>No commingling of receipts from separate events</a:t>
            </a:r>
          </a:p>
          <a:p>
            <a:pPr lvl="1" eaLnBrk="1" hangingPunct="1">
              <a:lnSpc>
                <a:spcPct val="90000"/>
              </a:lnSpc>
              <a:spcBef>
                <a:spcPct val="5000"/>
              </a:spcBef>
            </a:pPr>
            <a:r>
              <a:rPr lang="en-US" sz="2400" dirty="0" smtClean="0">
                <a:ea typeface="ＭＳ Ｐゴシック" pitchFamily="-109" charset="-128"/>
              </a:rPr>
              <a:t>Immediate delivery of all event proceeds to the ASB bookkeeper</a:t>
            </a:r>
          </a:p>
          <a:p>
            <a:pPr lvl="1" eaLnBrk="1" hangingPunct="1">
              <a:lnSpc>
                <a:spcPct val="90000"/>
              </a:lnSpc>
              <a:spcBef>
                <a:spcPct val="5000"/>
              </a:spcBef>
            </a:pPr>
            <a:r>
              <a:rPr lang="en-US" sz="2400" dirty="0" smtClean="0">
                <a:ea typeface="ＭＳ Ｐゴシック" pitchFamily="-109" charset="-128"/>
              </a:rPr>
              <a:t>Use of three-part receipts when turning in all event proceeds</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228600"/>
            <a:ext cx="8763000" cy="630238"/>
          </a:xfrm>
        </p:spPr>
        <p:txBody>
          <a:bodyPr/>
          <a:lstStyle/>
          <a:p>
            <a:pPr eaLnBrk="1" hangingPunct="1"/>
            <a:r>
              <a:rPr lang="en-US" sz="3200" dirty="0" smtClean="0">
                <a:solidFill>
                  <a:schemeClr val="accent2"/>
                </a:solidFill>
                <a:ea typeface="ＭＳ Ｐゴシック" pitchFamily="-109" charset="-128"/>
              </a:rPr>
              <a:t>ASB Types, cont.</a:t>
            </a:r>
          </a:p>
        </p:txBody>
      </p:sp>
      <p:sp>
        <p:nvSpPr>
          <p:cNvPr id="9219" name="Rectangle 3"/>
          <p:cNvSpPr>
            <a:spLocks noGrp="1" noChangeArrowheads="1"/>
          </p:cNvSpPr>
          <p:nvPr>
            <p:ph type="body" idx="1"/>
          </p:nvPr>
        </p:nvSpPr>
        <p:spPr>
          <a:xfrm>
            <a:off x="1219200" y="838200"/>
            <a:ext cx="7467600" cy="5715000"/>
          </a:xfrm>
        </p:spPr>
        <p:txBody>
          <a:bodyPr/>
          <a:lstStyle/>
          <a:p>
            <a:pPr eaLnBrk="1" hangingPunct="1">
              <a:lnSpc>
                <a:spcPct val="90000"/>
              </a:lnSpc>
            </a:pPr>
            <a:r>
              <a:rPr lang="en-US" b="1" dirty="0" smtClean="0">
                <a:ea typeface="ＭＳ Ｐゴシック" pitchFamily="-109" charset="-128"/>
              </a:rPr>
              <a:t>Organized</a:t>
            </a:r>
          </a:p>
          <a:p>
            <a:pPr lvl="1" eaLnBrk="1" hangingPunct="1">
              <a:lnSpc>
                <a:spcPct val="90000"/>
              </a:lnSpc>
            </a:pPr>
            <a:r>
              <a:rPr lang="en-US" sz="2400" dirty="0" smtClean="0">
                <a:ea typeface="ＭＳ Ｐゴシック" pitchFamily="-109" charset="-128"/>
              </a:rPr>
              <a:t>Middle and high schools</a:t>
            </a:r>
          </a:p>
          <a:p>
            <a:pPr lvl="1" eaLnBrk="1" hangingPunct="1">
              <a:lnSpc>
                <a:spcPct val="90000"/>
              </a:lnSpc>
            </a:pPr>
            <a:r>
              <a:rPr lang="en-US" sz="2400" dirty="0" smtClean="0">
                <a:ea typeface="ＭＳ Ｐゴシック" pitchFamily="-109" charset="-128"/>
              </a:rPr>
              <a:t>Activities are organized around student clubs and a student council</a:t>
            </a:r>
          </a:p>
          <a:p>
            <a:pPr lvl="1" eaLnBrk="1" hangingPunct="1">
              <a:lnSpc>
                <a:spcPct val="90000"/>
              </a:lnSpc>
            </a:pPr>
            <a:r>
              <a:rPr lang="en-US" sz="2400" dirty="0" smtClean="0">
                <a:ea typeface="ＭＳ Ｐゴシック" pitchFamily="-109" charset="-128"/>
              </a:rPr>
              <a:t>Students are the primary authority when making decisions for the ASB:</a:t>
            </a:r>
          </a:p>
          <a:p>
            <a:pPr lvl="2" eaLnBrk="1" hangingPunct="1">
              <a:lnSpc>
                <a:spcPct val="90000"/>
              </a:lnSpc>
            </a:pPr>
            <a:r>
              <a:rPr lang="en-US" dirty="0" smtClean="0">
                <a:ea typeface="ＭＳ Ｐゴシック" pitchFamily="-109" charset="-128"/>
              </a:rPr>
              <a:t>Formal meetings</a:t>
            </a:r>
          </a:p>
          <a:p>
            <a:pPr lvl="2" eaLnBrk="1" hangingPunct="1">
              <a:lnSpc>
                <a:spcPct val="90000"/>
              </a:lnSpc>
            </a:pPr>
            <a:r>
              <a:rPr lang="en-US" dirty="0" smtClean="0">
                <a:ea typeface="ＭＳ Ｐゴシック" pitchFamily="-109" charset="-128"/>
              </a:rPr>
              <a:t>Develop budgets</a:t>
            </a:r>
          </a:p>
          <a:p>
            <a:pPr lvl="2" eaLnBrk="1" hangingPunct="1">
              <a:lnSpc>
                <a:spcPct val="90000"/>
              </a:lnSpc>
            </a:pPr>
            <a:r>
              <a:rPr lang="en-US" dirty="0" smtClean="0">
                <a:ea typeface="ＭＳ Ｐゴシック" pitchFamily="-109" charset="-128"/>
              </a:rPr>
              <a:t>Plan fund-raisers</a:t>
            </a:r>
          </a:p>
          <a:p>
            <a:pPr lvl="2" eaLnBrk="1" hangingPunct="1">
              <a:lnSpc>
                <a:spcPct val="90000"/>
              </a:lnSpc>
            </a:pPr>
            <a:r>
              <a:rPr lang="en-US" dirty="0" smtClean="0">
                <a:ea typeface="ＭＳ Ｐゴシック" pitchFamily="-109" charset="-128"/>
              </a:rPr>
              <a:t>Decide how funds will be spent</a:t>
            </a:r>
          </a:p>
          <a:p>
            <a:pPr lvl="2" eaLnBrk="1" hangingPunct="1">
              <a:lnSpc>
                <a:spcPct val="90000"/>
              </a:lnSpc>
            </a:pPr>
            <a:r>
              <a:rPr lang="en-US" dirty="0" smtClean="0">
                <a:ea typeface="ＭＳ Ｐゴシック" pitchFamily="-109" charset="-128"/>
              </a:rPr>
              <a:t>Approve payments</a:t>
            </a:r>
          </a:p>
          <a:p>
            <a:pPr lvl="1" eaLnBrk="1" hangingPunct="1">
              <a:lnSpc>
                <a:spcPct val="90000"/>
              </a:lnSpc>
            </a:pPr>
            <a:r>
              <a:rPr lang="en-US" sz="2400" dirty="0" smtClean="0">
                <a:ea typeface="ＭＳ Ｐゴシック" pitchFamily="-109" charset="-128"/>
              </a:rPr>
              <a:t>Advisors and school principal</a:t>
            </a:r>
          </a:p>
          <a:p>
            <a:pPr lvl="2" eaLnBrk="1" hangingPunct="1">
              <a:lnSpc>
                <a:spcPct val="90000"/>
              </a:lnSpc>
            </a:pPr>
            <a:r>
              <a:rPr lang="en-US" dirty="0" smtClean="0">
                <a:ea typeface="ＭＳ Ｐゴシック" pitchFamily="-109" charset="-128"/>
              </a:rPr>
              <a:t>Provide assistance, advice, and                                  co-approve</a:t>
            </a:r>
          </a:p>
        </p:txBody>
      </p:sp>
    </p:spTree>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381000"/>
            <a:ext cx="8229600" cy="666750"/>
          </a:xfrm>
        </p:spPr>
        <p:txBody>
          <a:bodyPr/>
          <a:lstStyle/>
          <a:p>
            <a:pPr eaLnBrk="1" hangingPunct="1"/>
            <a:r>
              <a:rPr lang="en-US" sz="3200" dirty="0" smtClean="0">
                <a:solidFill>
                  <a:schemeClr val="accent2"/>
                </a:solidFill>
                <a:ea typeface="ＭＳ Ｐゴシック" pitchFamily="-109" charset="-128"/>
              </a:rPr>
              <a:t>Cash Control Procedures, cont.</a:t>
            </a:r>
          </a:p>
        </p:txBody>
      </p:sp>
      <p:sp>
        <p:nvSpPr>
          <p:cNvPr id="61443" name="Rectangle 3"/>
          <p:cNvSpPr>
            <a:spLocks noGrp="1" noChangeArrowheads="1"/>
          </p:cNvSpPr>
          <p:nvPr>
            <p:ph type="body" idx="1"/>
          </p:nvPr>
        </p:nvSpPr>
        <p:spPr>
          <a:xfrm>
            <a:off x="457200" y="1066800"/>
            <a:ext cx="8382000" cy="4953000"/>
          </a:xfrm>
        </p:spPr>
        <p:txBody>
          <a:bodyPr/>
          <a:lstStyle/>
          <a:p>
            <a:pPr lvl="1" eaLnBrk="1" hangingPunct="1">
              <a:lnSpc>
                <a:spcPct val="90000"/>
              </a:lnSpc>
              <a:spcBef>
                <a:spcPct val="5000"/>
              </a:spcBef>
            </a:pPr>
            <a:r>
              <a:rPr lang="en-US" dirty="0" smtClean="0">
                <a:ea typeface="ＭＳ Ｐゴシック" pitchFamily="-109" charset="-128"/>
              </a:rPr>
              <a:t>Dual cash counts </a:t>
            </a:r>
          </a:p>
          <a:p>
            <a:pPr lvl="1" eaLnBrk="1" hangingPunct="1">
              <a:lnSpc>
                <a:spcPct val="90000"/>
              </a:lnSpc>
              <a:spcBef>
                <a:spcPct val="5000"/>
              </a:spcBef>
            </a:pPr>
            <a:r>
              <a:rPr lang="en-US" dirty="0" smtClean="0">
                <a:ea typeface="ＭＳ Ｐゴシック" pitchFamily="-109" charset="-128"/>
              </a:rPr>
              <a:t>Endorse all checks – “For Deposit Only …”</a:t>
            </a:r>
          </a:p>
          <a:p>
            <a:pPr lvl="1" eaLnBrk="1" hangingPunct="1">
              <a:lnSpc>
                <a:spcPct val="90000"/>
              </a:lnSpc>
              <a:spcBef>
                <a:spcPct val="5000"/>
              </a:spcBef>
            </a:pPr>
            <a:r>
              <a:rPr lang="en-US" dirty="0" smtClean="0">
                <a:ea typeface="ＭＳ Ｐゴシック" pitchFamily="-109" charset="-128"/>
              </a:rPr>
              <a:t>Safe storage</a:t>
            </a:r>
          </a:p>
          <a:p>
            <a:pPr lvl="1" eaLnBrk="1" hangingPunct="1">
              <a:lnSpc>
                <a:spcPct val="90000"/>
              </a:lnSpc>
              <a:spcBef>
                <a:spcPct val="5000"/>
              </a:spcBef>
            </a:pPr>
            <a:r>
              <a:rPr lang="en-US" dirty="0" smtClean="0">
                <a:ea typeface="ＭＳ Ｐゴシック" pitchFamily="-109" charset="-128"/>
              </a:rPr>
              <a:t>Timely deposits (2-3 days)</a:t>
            </a:r>
          </a:p>
          <a:p>
            <a:pPr lvl="2" eaLnBrk="1" hangingPunct="1">
              <a:lnSpc>
                <a:spcPct val="90000"/>
              </a:lnSpc>
              <a:spcBef>
                <a:spcPct val="5000"/>
              </a:spcBef>
            </a:pPr>
            <a:r>
              <a:rPr lang="en-US" sz="2600" dirty="0" smtClean="0">
                <a:ea typeface="ＭＳ Ｐゴシック" pitchFamily="-109" charset="-128"/>
              </a:rPr>
              <a:t>Never leave un-deposited money at a school over weekends or holidays</a:t>
            </a:r>
          </a:p>
          <a:p>
            <a:pPr lvl="1" eaLnBrk="1" hangingPunct="1">
              <a:lnSpc>
                <a:spcPct val="90000"/>
              </a:lnSpc>
              <a:spcBef>
                <a:spcPct val="5000"/>
              </a:spcBef>
            </a:pPr>
            <a:r>
              <a:rPr lang="en-US" dirty="0" smtClean="0">
                <a:ea typeface="ＭＳ Ｐゴシック" pitchFamily="-109" charset="-128"/>
              </a:rPr>
              <a:t>Control over tickets and receipt forms</a:t>
            </a:r>
          </a:p>
          <a:p>
            <a:pPr lvl="1" eaLnBrk="1" hangingPunct="1">
              <a:lnSpc>
                <a:spcPct val="90000"/>
              </a:lnSpc>
              <a:spcBef>
                <a:spcPct val="5000"/>
              </a:spcBef>
            </a:pPr>
            <a:r>
              <a:rPr lang="en-US" dirty="0" smtClean="0">
                <a:ea typeface="ＭＳ Ｐゴシック" pitchFamily="-109" charset="-128"/>
              </a:rPr>
              <a:t>Report overages and shortages</a:t>
            </a:r>
          </a:p>
          <a:p>
            <a:pPr lvl="2" eaLnBrk="1" hangingPunct="1">
              <a:lnSpc>
                <a:spcPct val="90000"/>
              </a:lnSpc>
              <a:spcBef>
                <a:spcPct val="5000"/>
              </a:spcBef>
            </a:pPr>
            <a:r>
              <a:rPr lang="en-US" sz="2600" dirty="0" smtClean="0">
                <a:ea typeface="ＭＳ Ｐゴシック" pitchFamily="-109" charset="-128"/>
              </a:rPr>
              <a:t>Loss of tickets the same as loss of cash</a:t>
            </a:r>
          </a:p>
          <a:p>
            <a:pPr eaLnBrk="1" hangingPunct="1">
              <a:lnSpc>
                <a:spcPct val="90000"/>
              </a:lnSpc>
              <a:spcBef>
                <a:spcPct val="5000"/>
              </a:spcBef>
              <a:buFontTx/>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52400" y="457200"/>
            <a:ext cx="8763000" cy="609600"/>
          </a:xfrm>
        </p:spPr>
        <p:txBody>
          <a:bodyPr/>
          <a:lstStyle/>
          <a:p>
            <a:pPr eaLnBrk="1" hangingPunct="1"/>
            <a:r>
              <a:rPr lang="en-US" sz="3200" dirty="0" smtClean="0">
                <a:solidFill>
                  <a:schemeClr val="accent2"/>
                </a:solidFill>
                <a:ea typeface="ＭＳ Ｐゴシック" pitchFamily="-109" charset="-128"/>
              </a:rPr>
              <a:t>Cash Control Procedures, cont.</a:t>
            </a:r>
          </a:p>
        </p:txBody>
      </p:sp>
      <p:sp>
        <p:nvSpPr>
          <p:cNvPr id="62467" name="Rectangle 3"/>
          <p:cNvSpPr>
            <a:spLocks noGrp="1" noChangeArrowheads="1"/>
          </p:cNvSpPr>
          <p:nvPr>
            <p:ph type="body" sz="half" idx="1"/>
          </p:nvPr>
        </p:nvSpPr>
        <p:spPr>
          <a:xfrm>
            <a:off x="609600" y="1295400"/>
            <a:ext cx="7848600" cy="4572000"/>
          </a:xfrm>
        </p:spPr>
        <p:txBody>
          <a:bodyPr/>
          <a:lstStyle/>
          <a:p>
            <a:pPr>
              <a:lnSpc>
                <a:spcPct val="90000"/>
              </a:lnSpc>
            </a:pPr>
            <a:r>
              <a:rPr lang="en-US" dirty="0" smtClean="0">
                <a:ea typeface="ＭＳ Ｐゴシック" pitchFamily="-109" charset="-128"/>
              </a:rPr>
              <a:t>Cash Control Procedures include:</a:t>
            </a:r>
          </a:p>
          <a:p>
            <a:pPr lvl="1">
              <a:lnSpc>
                <a:spcPct val="90000"/>
              </a:lnSpc>
            </a:pPr>
            <a:r>
              <a:rPr lang="en-US" dirty="0" smtClean="0">
                <a:ea typeface="ＭＳ Ｐゴシック" pitchFamily="-109" charset="-128"/>
              </a:rPr>
              <a:t>Pre-numbered tickets for all sales events</a:t>
            </a:r>
          </a:p>
          <a:p>
            <a:pPr lvl="1">
              <a:lnSpc>
                <a:spcPct val="90000"/>
              </a:lnSpc>
            </a:pPr>
            <a:r>
              <a:rPr lang="en-US" dirty="0" smtClean="0">
                <a:ea typeface="ＭＳ Ｐゴシック" pitchFamily="-109" charset="-128"/>
              </a:rPr>
              <a:t>Cash register for store-type sales</a:t>
            </a:r>
          </a:p>
          <a:p>
            <a:pPr lvl="1">
              <a:lnSpc>
                <a:spcPct val="90000"/>
              </a:lnSpc>
            </a:pPr>
            <a:r>
              <a:rPr lang="en-US" dirty="0" smtClean="0">
                <a:ea typeface="ＭＳ Ｐゴシック" pitchFamily="-109" charset="-128"/>
              </a:rPr>
              <a:t>Pre-numbered receipt books for receipt transactions</a:t>
            </a:r>
          </a:p>
          <a:p>
            <a:pPr lvl="1">
              <a:lnSpc>
                <a:spcPct val="90000"/>
              </a:lnSpc>
            </a:pPr>
            <a:r>
              <a:rPr lang="en-US" dirty="0" smtClean="0">
                <a:ea typeface="ＭＳ Ｐゴシック" pitchFamily="-109" charset="-128"/>
              </a:rPr>
              <a:t>Tally sheets for designated activities</a:t>
            </a:r>
          </a:p>
          <a:p>
            <a:pPr lvl="1">
              <a:lnSpc>
                <a:spcPct val="90000"/>
              </a:lnSpc>
            </a:pPr>
            <a:r>
              <a:rPr lang="en-US" dirty="0" smtClean="0">
                <a:ea typeface="ＭＳ Ｐゴシック" pitchFamily="-109" charset="-128"/>
              </a:rPr>
              <a:t>Inventory control for vending machines, stores, and      </a:t>
            </a:r>
          </a:p>
          <a:p>
            <a:pPr marL="457200" lvl="1" indent="0">
              <a:lnSpc>
                <a:spcPct val="90000"/>
              </a:lnSpc>
              <a:buNone/>
            </a:pPr>
            <a:r>
              <a:rPr lang="en-US" dirty="0" smtClean="0">
                <a:ea typeface="ＭＳ Ｐゴシック" pitchFamily="-109" charset="-128"/>
              </a:rPr>
              <a:t>    concession stands</a:t>
            </a:r>
          </a:p>
          <a:p>
            <a:pPr lvl="1">
              <a:lnSpc>
                <a:spcPct val="90000"/>
              </a:lnSpc>
            </a:pPr>
            <a:r>
              <a:rPr lang="en-US" dirty="0" smtClean="0">
                <a:ea typeface="ＭＳ Ｐゴシック" pitchFamily="-109" charset="-128"/>
              </a:rPr>
              <a:t>Cash boxes to keep the received money safe</a:t>
            </a:r>
          </a:p>
        </p:txBody>
      </p:sp>
      <p:sp>
        <p:nvSpPr>
          <p:cNvPr id="62468" name="Rectangle 4"/>
          <p:cNvSpPr>
            <a:spLocks noGrp="1" noChangeArrowheads="1"/>
          </p:cNvSpPr>
          <p:nvPr>
            <p:ph sz="quarter" idx="2"/>
          </p:nvPr>
        </p:nvSpPr>
        <p:spPr>
          <a:xfrm flipH="1" flipV="1">
            <a:off x="8382000" y="533400"/>
            <a:ext cx="76200" cy="77788"/>
          </a:xfrm>
        </p:spPr>
        <p:txBody>
          <a:bodyPr/>
          <a:lstStyle/>
          <a:p>
            <a:pPr marL="0" indent="0" eaLnBrk="1" hangingPunct="1"/>
            <a:endParaRPr lang="en-US" sz="2000" dirty="0" smtClean="0">
              <a:ea typeface="ＭＳ Ｐゴシック" pitchFamily="-109" charset="-128"/>
            </a:endParaRPr>
          </a:p>
          <a:p>
            <a:pPr marL="0" indent="0" eaLnBrk="1" hangingPunct="1"/>
            <a:endParaRPr lang="en-US" sz="20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8001000" cy="914400"/>
          </a:xfrm>
        </p:spPr>
        <p:txBody>
          <a:bodyPr/>
          <a:lstStyle/>
          <a:p>
            <a:pPr eaLnBrk="1" hangingPunct="1"/>
            <a:r>
              <a:rPr lang="en-US" sz="3200" dirty="0" smtClean="0">
                <a:solidFill>
                  <a:schemeClr val="accent2"/>
                </a:solidFill>
                <a:ea typeface="ＭＳ Ｐゴシック" pitchFamily="-109" charset="-128"/>
              </a:rPr>
              <a:t>Cash Control Procedures for ASB Bookkeepers</a:t>
            </a:r>
          </a:p>
        </p:txBody>
      </p:sp>
      <p:sp>
        <p:nvSpPr>
          <p:cNvPr id="63491" name="Rectangle 3"/>
          <p:cNvSpPr>
            <a:spLocks noGrp="1" noChangeArrowheads="1"/>
          </p:cNvSpPr>
          <p:nvPr>
            <p:ph type="body" idx="1"/>
          </p:nvPr>
        </p:nvSpPr>
        <p:spPr>
          <a:xfrm>
            <a:off x="685800" y="1447800"/>
            <a:ext cx="8077200" cy="4724400"/>
          </a:xfrm>
        </p:spPr>
        <p:txBody>
          <a:bodyPr/>
          <a:lstStyle/>
          <a:p>
            <a:pPr eaLnBrk="1" hangingPunct="1"/>
            <a:r>
              <a:rPr lang="en-US" sz="2200" dirty="0" smtClean="0">
                <a:ea typeface="ＭＳ Ｐゴシック" pitchFamily="-109" charset="-128"/>
              </a:rPr>
              <a:t>Provide materials to ASB advisors for fund-raisers, and keep stock on hand</a:t>
            </a:r>
          </a:p>
          <a:p>
            <a:pPr lvl="1" eaLnBrk="1" hangingPunct="1"/>
            <a:r>
              <a:rPr lang="en-US" sz="2200" dirty="0" smtClean="0">
                <a:ea typeface="ＭＳ Ｐゴシック" pitchFamily="-109" charset="-128"/>
              </a:rPr>
              <a:t>Ticket rolls</a:t>
            </a:r>
          </a:p>
          <a:p>
            <a:pPr lvl="1" eaLnBrk="1" hangingPunct="1"/>
            <a:r>
              <a:rPr lang="en-US" sz="2200" dirty="0" smtClean="0">
                <a:ea typeface="ＭＳ Ｐゴシック" pitchFamily="-109" charset="-128"/>
              </a:rPr>
              <a:t>Receipt books</a:t>
            </a:r>
          </a:p>
          <a:p>
            <a:pPr lvl="1" eaLnBrk="1" hangingPunct="1"/>
            <a:r>
              <a:rPr lang="en-US" sz="2200" dirty="0" smtClean="0">
                <a:ea typeface="ＭＳ Ｐゴシック" pitchFamily="-109" charset="-128"/>
              </a:rPr>
              <a:t>Forms</a:t>
            </a:r>
          </a:p>
          <a:p>
            <a:pPr eaLnBrk="1" hangingPunct="1"/>
            <a:r>
              <a:rPr lang="en-US" sz="2200" dirty="0" smtClean="0">
                <a:ea typeface="ＭＳ Ｐゴシック" pitchFamily="-109" charset="-128"/>
              </a:rPr>
              <a:t>Responsible for receipts once received from ASB advisor until deposited.</a:t>
            </a:r>
          </a:p>
          <a:p>
            <a:pPr lvl="1" eaLnBrk="1" hangingPunct="1"/>
            <a:r>
              <a:rPr lang="en-US" sz="2200" dirty="0" smtClean="0">
                <a:ea typeface="ＭＳ Ｐゴシック" pitchFamily="-109" charset="-128"/>
              </a:rPr>
              <a:t>Count cash in presence of another person</a:t>
            </a:r>
          </a:p>
          <a:p>
            <a:pPr eaLnBrk="1" hangingPunct="1"/>
            <a:r>
              <a:rPr lang="en-US" sz="2200" dirty="0" smtClean="0">
                <a:ea typeface="ＭＳ Ｐゴシック" pitchFamily="-109" charset="-128"/>
              </a:rPr>
              <a:t>Principal must work with each student organization to develop methods for securing cash collected after hours and on non-school days.</a:t>
            </a:r>
          </a:p>
          <a:p>
            <a:pPr eaLnBrk="1" hangingPunct="1"/>
            <a:endParaRPr lang="en-US" sz="2400" dirty="0" smtClean="0">
              <a:ea typeface="ＭＳ Ｐゴシック" pitchFamily="-109" charset="-128"/>
            </a:endParaRPr>
          </a:p>
          <a:p>
            <a:pPr eaLnBrk="1" hangingPunct="1"/>
            <a:endParaRPr lang="en-US" sz="24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Deposits</a:t>
            </a:r>
            <a:endParaRPr lang="en-US" sz="3200" cap="none" dirty="0">
              <a:solidFill>
                <a:schemeClr val="accent2"/>
              </a:solidFill>
            </a:endParaRPr>
          </a:p>
        </p:txBody>
      </p:sp>
      <p:sp>
        <p:nvSpPr>
          <p:cNvPr id="66563" name="Text Placeholder 2"/>
          <p:cNvSpPr>
            <a:spLocks noGrp="1"/>
          </p:cNvSpPr>
          <p:nvPr>
            <p:ph type="body" idx="1"/>
          </p:nvPr>
        </p:nvSpPr>
        <p:spPr>
          <a:xfrm>
            <a:off x="533400" y="1143000"/>
            <a:ext cx="8382000" cy="4648200"/>
          </a:xfrm>
        </p:spPr>
        <p:txBody>
          <a:bodyPr/>
          <a:lstStyle/>
          <a:p>
            <a:pPr marL="342900" indent="-342900" eaLnBrk="1" hangingPunct="1">
              <a:buFont typeface="Arial" pitchFamily="34" charset="0"/>
              <a:buChar char="•"/>
            </a:pPr>
            <a:r>
              <a:rPr lang="en-US" dirty="0" smtClean="0">
                <a:ea typeface="ＭＳ Ｐゴシック" pitchFamily="-109" charset="-128"/>
              </a:rPr>
              <a:t> VERY HIGH FRAUD INDICATER when deposits are not timely</a:t>
            </a:r>
          </a:p>
          <a:p>
            <a:pPr marL="800100" lvl="1" indent="-342900" eaLnBrk="1" hangingPunct="1">
              <a:buFont typeface="Arial" pitchFamily="34" charset="0"/>
              <a:buChar char="•"/>
            </a:pPr>
            <a:r>
              <a:rPr lang="en-US" sz="2000" dirty="0" smtClean="0">
                <a:ea typeface="ＭＳ Ｐゴシック" pitchFamily="-109" charset="-128"/>
              </a:rPr>
              <a:t>When deposits are late:</a:t>
            </a:r>
          </a:p>
          <a:p>
            <a:pPr marL="1257300" lvl="2" indent="-342900" eaLnBrk="1" hangingPunct="1">
              <a:buFont typeface="Arial" pitchFamily="34" charset="0"/>
              <a:buChar char="•"/>
            </a:pPr>
            <a:r>
              <a:rPr lang="en-US" sz="2000" dirty="0" smtClean="0">
                <a:ea typeface="ＭＳ Ｐゴシック" pitchFamily="-109" charset="-128"/>
              </a:rPr>
              <a:t>Checks can become stale and difficult to cash</a:t>
            </a:r>
          </a:p>
          <a:p>
            <a:pPr marL="1257300" lvl="2" indent="-342900" eaLnBrk="1" hangingPunct="1">
              <a:buFont typeface="Arial" pitchFamily="34" charset="0"/>
              <a:buChar char="•"/>
            </a:pPr>
            <a:r>
              <a:rPr lang="en-US" sz="2000" dirty="0" smtClean="0">
                <a:ea typeface="ＭＳ Ｐゴシック" pitchFamily="-109" charset="-128"/>
              </a:rPr>
              <a:t>Donor must re-Issue check and perception of “lack of caring or negligence” by the ASB</a:t>
            </a:r>
          </a:p>
          <a:p>
            <a:pPr marL="1257300" lvl="2" indent="-342900" eaLnBrk="1" hangingPunct="1">
              <a:buFont typeface="Arial" pitchFamily="34" charset="0"/>
              <a:buChar char="•"/>
            </a:pPr>
            <a:r>
              <a:rPr lang="en-US" sz="2000" dirty="0" smtClean="0">
                <a:ea typeface="ＭＳ Ｐゴシック" pitchFamily="-109" charset="-128"/>
              </a:rPr>
              <a:t>Heavy Audit Findings – District governing board takes notice</a:t>
            </a:r>
          </a:p>
          <a:p>
            <a:pPr marL="800100" lvl="1" indent="-342900" eaLnBrk="1" hangingPunct="1">
              <a:buFont typeface="Arial" pitchFamily="34" charset="0"/>
              <a:buChar char="•"/>
            </a:pPr>
            <a:r>
              <a:rPr lang="en-US" sz="2000" dirty="0" smtClean="0">
                <a:ea typeface="ＭＳ Ｐゴシック" pitchFamily="-109" charset="-128"/>
              </a:rPr>
              <a:t>Deposit at least WEEKLY for ANY amount   (every 2-3 days best)</a:t>
            </a:r>
          </a:p>
          <a:p>
            <a:pPr marL="800100" lvl="1" indent="-342900" eaLnBrk="1" hangingPunct="1">
              <a:buFont typeface="Arial" pitchFamily="34" charset="0"/>
              <a:buChar char="•"/>
            </a:pPr>
            <a:r>
              <a:rPr lang="en-US" sz="2000" dirty="0" smtClean="0">
                <a:ea typeface="ＭＳ Ｐゴシック" pitchFamily="-109" charset="-128"/>
              </a:rPr>
              <a:t>Deposit DAILY if SIGNIFICANT amount</a:t>
            </a:r>
          </a:p>
          <a:p>
            <a:pPr marL="800100" lvl="1" indent="-342900" eaLnBrk="1" hangingPunct="1">
              <a:buFont typeface="Arial" pitchFamily="34" charset="0"/>
              <a:buChar char="•"/>
            </a:pPr>
            <a:r>
              <a:rPr lang="en-US" sz="2000" dirty="0">
                <a:ea typeface="ＭＳ Ｐゴシック" pitchFamily="-109" charset="-128"/>
              </a:rPr>
              <a:t>DO NOT LEAVE MONEY IN YOUR DESK, CABINET, OR ANYWHERE OTHER THAN THE SITE SAFE AND/OR DISTRICT </a:t>
            </a:r>
            <a:r>
              <a:rPr lang="en-US" sz="2000" dirty="0" smtClean="0">
                <a:ea typeface="ＭＳ Ｐゴシック" pitchFamily="-109" charset="-128"/>
              </a:rPr>
              <a:t>OFFICE.</a:t>
            </a:r>
            <a:endParaRPr lang="en-US" sz="2000" dirty="0">
              <a:ea typeface="ＭＳ Ｐゴシック" pitchFamily="-109" charset="-128"/>
            </a:endParaRPr>
          </a:p>
          <a:p>
            <a:pPr marL="800100" lvl="1" indent="-342900" eaLnBrk="1" hangingPunct="1">
              <a:buFont typeface="Arial" pitchFamily="34" charset="0"/>
              <a:buChar char="•"/>
            </a:pPr>
            <a:r>
              <a:rPr lang="en-US" sz="2000" dirty="0">
                <a:ea typeface="ＭＳ Ｐゴシック" pitchFamily="-109" charset="-128"/>
              </a:rPr>
              <a:t>Count all </a:t>
            </a:r>
            <a:r>
              <a:rPr lang="en-US" sz="2000" dirty="0" smtClean="0">
                <a:ea typeface="ＭＳ Ｐゴシック" pitchFamily="-109" charset="-128"/>
              </a:rPr>
              <a:t>cash </a:t>
            </a:r>
            <a:r>
              <a:rPr lang="en-US" sz="2000" dirty="0">
                <a:ea typeface="ＭＳ Ｐゴシック" pitchFamily="-109" charset="-128"/>
              </a:rPr>
              <a:t>with a WITNESS and </a:t>
            </a:r>
            <a:r>
              <a:rPr lang="en-US" sz="2000" dirty="0" smtClean="0">
                <a:ea typeface="ＭＳ Ｐゴシック" pitchFamily="-109" charset="-128"/>
              </a:rPr>
              <a:t>sign off </a:t>
            </a:r>
            <a:r>
              <a:rPr lang="en-US" sz="2000" dirty="0">
                <a:ea typeface="ＭＳ Ｐゴシック" pitchFamily="-109" charset="-128"/>
              </a:rPr>
              <a:t>on the </a:t>
            </a:r>
            <a:r>
              <a:rPr lang="en-US" sz="2000" dirty="0" smtClean="0">
                <a:ea typeface="ＭＳ Ｐゴシック" pitchFamily="-109" charset="-128"/>
              </a:rPr>
              <a:t>deposit count as cash goes through the chain of custody process.</a:t>
            </a:r>
            <a:endParaRPr lang="en-US" sz="2000" dirty="0">
              <a:ea typeface="ＭＳ Ｐゴシック" pitchFamily="-109" charset="-128"/>
            </a:endParaRPr>
          </a:p>
          <a:p>
            <a:pPr lvl="1" eaLnBrk="1" hangingPunct="1">
              <a:buClr>
                <a:srgbClr val="0000FF"/>
              </a:buClr>
            </a:pPr>
            <a:endParaRPr lang="en-US" sz="2000" dirty="0" smtClean="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457200"/>
            <a:ext cx="8458200" cy="590550"/>
          </a:xfrm>
        </p:spPr>
        <p:txBody>
          <a:bodyPr/>
          <a:lstStyle/>
          <a:p>
            <a:pPr eaLnBrk="1" hangingPunct="1"/>
            <a:r>
              <a:rPr lang="en-US" sz="3100" dirty="0" smtClean="0">
                <a:solidFill>
                  <a:schemeClr val="accent2"/>
                </a:solidFill>
                <a:ea typeface="ＭＳ Ｐゴシック" pitchFamily="-109" charset="-128"/>
              </a:rPr>
              <a:t>Bank Reconciliation Internal Controls should include:</a:t>
            </a:r>
          </a:p>
        </p:txBody>
      </p:sp>
      <p:sp>
        <p:nvSpPr>
          <p:cNvPr id="69635" name="Rectangle 3"/>
          <p:cNvSpPr>
            <a:spLocks noGrp="1" noChangeArrowheads="1"/>
          </p:cNvSpPr>
          <p:nvPr>
            <p:ph type="body" idx="1"/>
          </p:nvPr>
        </p:nvSpPr>
        <p:spPr>
          <a:xfrm>
            <a:off x="762000" y="1219200"/>
            <a:ext cx="8534400" cy="4648200"/>
          </a:xfrm>
        </p:spPr>
        <p:txBody>
          <a:bodyPr/>
          <a:lstStyle/>
          <a:p>
            <a:pPr eaLnBrk="1" hangingPunct="1">
              <a:spcBef>
                <a:spcPct val="0"/>
              </a:spcBef>
            </a:pPr>
            <a:r>
              <a:rPr lang="en-US" sz="2400" dirty="0" smtClean="0">
                <a:ea typeface="ＭＳ Ｐゴシック" pitchFamily="-109" charset="-128"/>
              </a:rPr>
              <a:t>Timely reconciliations</a:t>
            </a:r>
          </a:p>
          <a:p>
            <a:pPr lvl="1" eaLnBrk="1" hangingPunct="1">
              <a:spcBef>
                <a:spcPct val="0"/>
              </a:spcBef>
            </a:pPr>
            <a:r>
              <a:rPr lang="en-US" sz="2400" dirty="0" smtClean="0">
                <a:ea typeface="ＭＳ Ｐゴシック" pitchFamily="-109" charset="-128"/>
              </a:rPr>
              <a:t>Within two weeks of receiving bank statement</a:t>
            </a:r>
          </a:p>
          <a:p>
            <a:pPr eaLnBrk="1" hangingPunct="1">
              <a:spcBef>
                <a:spcPct val="0"/>
              </a:spcBef>
            </a:pPr>
            <a:r>
              <a:rPr lang="en-US" sz="2400" dirty="0" smtClean="0">
                <a:ea typeface="ＭＳ Ｐゴシック" pitchFamily="-109" charset="-128"/>
              </a:rPr>
              <a:t>Principal/ASB Advisor review</a:t>
            </a:r>
          </a:p>
          <a:p>
            <a:pPr lvl="1" eaLnBrk="1" hangingPunct="1">
              <a:spcBef>
                <a:spcPct val="0"/>
              </a:spcBef>
            </a:pPr>
            <a:r>
              <a:rPr lang="en-US" sz="2400" dirty="0" smtClean="0">
                <a:ea typeface="ＭＳ Ｐゴシック" pitchFamily="-109" charset="-128"/>
              </a:rPr>
              <a:t>Make sure outstanding items are cleared within one month.</a:t>
            </a:r>
          </a:p>
          <a:p>
            <a:pPr lvl="1" eaLnBrk="1" hangingPunct="1">
              <a:spcBef>
                <a:spcPct val="0"/>
              </a:spcBef>
            </a:pPr>
            <a:r>
              <a:rPr lang="en-US" sz="2400" dirty="0" smtClean="0">
                <a:ea typeface="ＭＳ Ｐゴシック" pitchFamily="-109" charset="-128"/>
              </a:rPr>
              <a:t>Initial and date the bank reconciliation and bank statement as evidence they equal.</a:t>
            </a:r>
          </a:p>
          <a:p>
            <a:pPr eaLnBrk="1" hangingPunct="1">
              <a:spcBef>
                <a:spcPct val="0"/>
              </a:spcBef>
            </a:pPr>
            <a:r>
              <a:rPr lang="en-US" sz="2400" dirty="0" smtClean="0">
                <a:ea typeface="ＭＳ Ｐゴシック" pitchFamily="-109" charset="-128"/>
              </a:rPr>
              <a:t>Present reconciled reports to student groups</a:t>
            </a:r>
          </a:p>
          <a:p>
            <a:pPr lvl="1" eaLnBrk="1" hangingPunct="1">
              <a:spcBef>
                <a:spcPct val="0"/>
              </a:spcBef>
            </a:pPr>
            <a:r>
              <a:rPr lang="en-US" sz="2400" dirty="0" smtClean="0">
                <a:ea typeface="ＭＳ Ｐゴシック" pitchFamily="-109" charset="-128"/>
              </a:rPr>
              <a:t>Monthly</a:t>
            </a:r>
          </a:p>
          <a:p>
            <a:pPr lvl="1" eaLnBrk="1" hangingPunct="1">
              <a:spcBef>
                <a:spcPct val="0"/>
              </a:spcBef>
            </a:pPr>
            <a:r>
              <a:rPr lang="en-US" sz="2400" dirty="0" smtClean="0">
                <a:ea typeface="ＭＳ Ｐゴシック" pitchFamily="-109" charset="-128"/>
              </a:rPr>
              <a:t>Report should be entered into the minutes</a:t>
            </a:r>
          </a:p>
          <a:p>
            <a:pPr eaLnBrk="1" hangingPunct="1">
              <a:spcBef>
                <a:spcPct val="0"/>
              </a:spcBef>
            </a:pPr>
            <a:r>
              <a:rPr lang="en-US" sz="2400" dirty="0" smtClean="0">
                <a:ea typeface="ＭＳ Ｐゴシック" pitchFamily="-109" charset="-128"/>
              </a:rPr>
              <a:t>Business office review monthly and signed off as reviewed.</a:t>
            </a:r>
          </a:p>
        </p:txBody>
      </p:sp>
    </p:spTree>
  </p:cSld>
  <p:clrMapOvr>
    <a:masterClrMapping/>
  </p:clrMapOvr>
  <p:transition>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704850"/>
            <a:ext cx="8229600" cy="666750"/>
          </a:xfrm>
        </p:spPr>
        <p:txBody>
          <a:bodyPr/>
          <a:lstStyle/>
          <a:p>
            <a:pPr eaLnBrk="1" hangingPunct="1"/>
            <a:r>
              <a:rPr lang="en-US" sz="3200" dirty="0" smtClean="0">
                <a:solidFill>
                  <a:schemeClr val="accent2"/>
                </a:solidFill>
                <a:ea typeface="ＭＳ Ｐゴシック" pitchFamily="-109" charset="-128"/>
              </a:rPr>
              <a:t>Allowable Expenses</a:t>
            </a:r>
          </a:p>
        </p:txBody>
      </p:sp>
      <p:sp>
        <p:nvSpPr>
          <p:cNvPr id="72707" name="Rectangle 3"/>
          <p:cNvSpPr>
            <a:spLocks noGrp="1" noChangeArrowheads="1"/>
          </p:cNvSpPr>
          <p:nvPr>
            <p:ph type="body" idx="1"/>
          </p:nvPr>
        </p:nvSpPr>
        <p:spPr>
          <a:xfrm>
            <a:off x="457200" y="1447800"/>
            <a:ext cx="8305800" cy="4800600"/>
          </a:xfrm>
        </p:spPr>
        <p:txBody>
          <a:bodyPr/>
          <a:lstStyle/>
          <a:p>
            <a:pPr eaLnBrk="1" hangingPunct="1">
              <a:lnSpc>
                <a:spcPct val="90000"/>
              </a:lnSpc>
            </a:pPr>
            <a:r>
              <a:rPr lang="en-US" sz="2400" dirty="0" smtClean="0">
                <a:ea typeface="ＭＳ Ｐゴシック" pitchFamily="-109" charset="-128"/>
              </a:rPr>
              <a:t>Must be in compliance with the law and local board policy</a:t>
            </a:r>
          </a:p>
          <a:p>
            <a:pPr eaLnBrk="1" hangingPunct="1">
              <a:lnSpc>
                <a:spcPct val="90000"/>
              </a:lnSpc>
            </a:pPr>
            <a:r>
              <a:rPr lang="en-US" sz="2400" dirty="0" smtClean="0">
                <a:ea typeface="ＭＳ Ｐゴシック" pitchFamily="-109" charset="-128"/>
              </a:rPr>
              <a:t>Must promote the students’ general welfare, morale, and educational experience </a:t>
            </a:r>
          </a:p>
          <a:p>
            <a:pPr eaLnBrk="1" hangingPunct="1">
              <a:lnSpc>
                <a:spcPct val="90000"/>
              </a:lnSpc>
            </a:pPr>
            <a:r>
              <a:rPr lang="en-US" sz="2400" dirty="0" smtClean="0">
                <a:ea typeface="ＭＳ Ｐゴシック" pitchFamily="-109" charset="-128"/>
              </a:rPr>
              <a:t>Must be directly linked to the students’ benefit</a:t>
            </a:r>
          </a:p>
          <a:p>
            <a:pPr eaLnBrk="1" hangingPunct="1">
              <a:lnSpc>
                <a:spcPct val="90000"/>
              </a:lnSpc>
            </a:pPr>
            <a:r>
              <a:rPr lang="en-US" sz="2400" dirty="0" smtClean="0">
                <a:ea typeface="ＭＳ Ｐゴシック" pitchFamily="-109" charset="-128"/>
              </a:rPr>
              <a:t>Must be pre-approved </a:t>
            </a:r>
          </a:p>
          <a:p>
            <a:pPr eaLnBrk="1" hangingPunct="1">
              <a:lnSpc>
                <a:spcPct val="90000"/>
              </a:lnSpc>
            </a:pPr>
            <a:r>
              <a:rPr lang="en-US" sz="2400" dirty="0" smtClean="0">
                <a:ea typeface="ＭＳ Ｐゴシック" pitchFamily="-109" charset="-128"/>
              </a:rPr>
              <a:t>Must be outside of what the school district should provide, or has provided in past, from their own general funding sources</a:t>
            </a:r>
          </a:p>
          <a:p>
            <a:pPr eaLnBrk="1" hangingPunct="1">
              <a:lnSpc>
                <a:spcPct val="90000"/>
              </a:lnSpc>
            </a:pPr>
            <a:r>
              <a:rPr lang="en-US" sz="2400" dirty="0" smtClean="0">
                <a:ea typeface="ＭＳ Ｐゴシック" pitchFamily="-109" charset="-128"/>
              </a:rPr>
              <a:t>Must benefit a group of students (with few exceptions)</a:t>
            </a:r>
          </a:p>
        </p:txBody>
      </p:sp>
    </p:spTree>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704850"/>
            <a:ext cx="8229600" cy="742950"/>
          </a:xfrm>
        </p:spPr>
        <p:txBody>
          <a:bodyPr/>
          <a:lstStyle/>
          <a:p>
            <a:pPr eaLnBrk="1" hangingPunct="1"/>
            <a:r>
              <a:rPr lang="en-US" sz="3200" dirty="0" smtClean="0">
                <a:solidFill>
                  <a:schemeClr val="accent2"/>
                </a:solidFill>
                <a:ea typeface="ＭＳ Ｐゴシック" pitchFamily="-109" charset="-128"/>
              </a:rPr>
              <a:t>Allowable Expenses, cont.</a:t>
            </a:r>
          </a:p>
        </p:txBody>
      </p:sp>
      <p:sp>
        <p:nvSpPr>
          <p:cNvPr id="73731" name="Rectangle 3"/>
          <p:cNvSpPr>
            <a:spLocks noGrp="1" noChangeArrowheads="1"/>
          </p:cNvSpPr>
          <p:nvPr>
            <p:ph type="body" idx="1"/>
          </p:nvPr>
        </p:nvSpPr>
        <p:spPr>
          <a:xfrm>
            <a:off x="381000" y="1524000"/>
            <a:ext cx="8458200" cy="4724400"/>
          </a:xfrm>
        </p:spPr>
        <p:txBody>
          <a:bodyPr/>
          <a:lstStyle/>
          <a:p>
            <a:pPr eaLnBrk="1" hangingPunct="1"/>
            <a:r>
              <a:rPr lang="en-US" dirty="0" smtClean="0">
                <a:ea typeface="ＭＳ Ｐゴシック" pitchFamily="-109" charset="-128"/>
              </a:rPr>
              <a:t>Expenses </a:t>
            </a:r>
            <a:r>
              <a:rPr lang="en-US" b="1" u="sng" dirty="0" smtClean="0">
                <a:ea typeface="ＭＳ Ｐゴシック" pitchFamily="-109" charset="-128"/>
              </a:rPr>
              <a:t>CANNOT</a:t>
            </a:r>
            <a:r>
              <a:rPr lang="en-US" b="1" dirty="0" smtClean="0">
                <a:ea typeface="ＭＳ Ｐゴシック" pitchFamily="-109" charset="-128"/>
              </a:rPr>
              <a:t> </a:t>
            </a:r>
            <a:r>
              <a:rPr lang="en-US" dirty="0" smtClean="0">
                <a:ea typeface="ＭＳ Ｐゴシック" pitchFamily="-109" charset="-128"/>
              </a:rPr>
              <a:t>be considered a gift of public funds</a:t>
            </a:r>
          </a:p>
          <a:p>
            <a:pPr lvl="1" eaLnBrk="1" hangingPunct="1"/>
            <a:r>
              <a:rPr lang="en-US" dirty="0" smtClean="0">
                <a:ea typeface="ＭＳ Ｐゴシック" pitchFamily="-109" charset="-128"/>
              </a:rPr>
              <a:t>Must have a direct or substantial purpose</a:t>
            </a:r>
          </a:p>
          <a:p>
            <a:pPr lvl="1" eaLnBrk="1" hangingPunct="1"/>
            <a:r>
              <a:rPr lang="en-US" dirty="0" smtClean="0">
                <a:ea typeface="ＭＳ Ｐゴシック" pitchFamily="-109" charset="-128"/>
              </a:rPr>
              <a:t>Misappropriation of public funds is considered a criminal act, with no monetary limit specified</a:t>
            </a:r>
          </a:p>
          <a:p>
            <a:pPr lvl="1" eaLnBrk="1" hangingPunct="1"/>
            <a:r>
              <a:rPr lang="en-US" dirty="0" smtClean="0">
                <a:ea typeface="ＭＳ Ｐゴシック" pitchFamily="-109" charset="-128"/>
              </a:rPr>
              <a:t>Better to be safe than sorry</a:t>
            </a:r>
          </a:p>
          <a:p>
            <a:pPr lvl="1" eaLnBrk="1" hangingPunct="1">
              <a:buFontTx/>
              <a:buNone/>
            </a:pPr>
            <a:endParaRPr lang="en-US" dirty="0" smtClean="0">
              <a:ea typeface="ＭＳ Ｐゴシック" pitchFamily="-109" charset="-128"/>
            </a:endParaRPr>
          </a:p>
          <a:p>
            <a:pPr eaLnBrk="1" hangingPunct="1"/>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381000"/>
            <a:ext cx="8229600" cy="666750"/>
          </a:xfrm>
        </p:spPr>
        <p:txBody>
          <a:bodyPr/>
          <a:lstStyle/>
          <a:p>
            <a:r>
              <a:rPr lang="en-US" sz="3200" dirty="0" smtClean="0">
                <a:solidFill>
                  <a:schemeClr val="accent2"/>
                </a:solidFill>
                <a:ea typeface="ＭＳ Ｐゴシック" pitchFamily="-109" charset="-128"/>
              </a:rPr>
              <a:t>Allowable Expenses, cont.</a:t>
            </a:r>
          </a:p>
        </p:txBody>
      </p:sp>
      <p:sp>
        <p:nvSpPr>
          <p:cNvPr id="131075" name="Rectangle 3"/>
          <p:cNvSpPr>
            <a:spLocks noGrp="1" noChangeArrowheads="1"/>
          </p:cNvSpPr>
          <p:nvPr>
            <p:ph type="body" idx="1"/>
          </p:nvPr>
        </p:nvSpPr>
        <p:spPr>
          <a:xfrm>
            <a:off x="609600" y="1143000"/>
            <a:ext cx="8458200" cy="5334000"/>
          </a:xfrm>
        </p:spPr>
        <p:txBody>
          <a:bodyPr/>
          <a:lstStyle/>
          <a:p>
            <a:pPr eaLnBrk="1" hangingPunct="1">
              <a:buFontTx/>
              <a:buNone/>
            </a:pPr>
            <a:r>
              <a:rPr lang="en-US" sz="2100" b="1" dirty="0" smtClean="0">
                <a:ea typeface="ＭＳ Ｐゴシック" pitchFamily="-109" charset="-128"/>
              </a:rPr>
              <a:t>Gift of Public Funds</a:t>
            </a:r>
            <a:endParaRPr lang="en-US" sz="2100" dirty="0" smtClean="0">
              <a:solidFill>
                <a:srgbClr val="FF0000"/>
              </a:solidFill>
              <a:ea typeface="ＭＳ Ｐゴシック" pitchFamily="-109" charset="-128"/>
            </a:endParaRPr>
          </a:p>
          <a:p>
            <a:pPr eaLnBrk="1" hangingPunct="1"/>
            <a:r>
              <a:rPr lang="en-US" sz="2100" dirty="0" smtClean="0">
                <a:ea typeface="ＭＳ Ｐゴシック" pitchFamily="-109" charset="-128"/>
              </a:rPr>
              <a:t>Article 16, section 6</a:t>
            </a:r>
          </a:p>
          <a:p>
            <a:pPr lvl="1" eaLnBrk="1" hangingPunct="1"/>
            <a:r>
              <a:rPr lang="en-US" sz="2100" dirty="0" smtClean="0">
                <a:ea typeface="ＭＳ Ｐゴシック" pitchFamily="-109" charset="-128"/>
              </a:rPr>
              <a:t>Expenditures of school funds must be for a direct and primary public   purpose to avoid being a gift of public funds</a:t>
            </a:r>
          </a:p>
          <a:p>
            <a:pPr lvl="2" eaLnBrk="1" hangingPunct="1"/>
            <a:r>
              <a:rPr lang="en-US" sz="2100" dirty="0" smtClean="0">
                <a:ea typeface="ＭＳ Ｐゴシック" pitchFamily="-109" charset="-128"/>
              </a:rPr>
              <a:t>Private individuals are benefitted only incidentally to the promotion         of the public purpose</a:t>
            </a:r>
          </a:p>
          <a:p>
            <a:pPr lvl="1" eaLnBrk="1" hangingPunct="1"/>
            <a:r>
              <a:rPr lang="en-US" sz="2100" dirty="0" smtClean="0">
                <a:ea typeface="ＭＳ Ｐゴシック" pitchFamily="-109" charset="-128"/>
              </a:rPr>
              <a:t>Approved public purpose must be within the scope of a school district’s jurisdiction and purpose</a:t>
            </a:r>
          </a:p>
          <a:p>
            <a:pPr eaLnBrk="1" hangingPunct="1"/>
            <a:r>
              <a:rPr lang="en-US" sz="2100" dirty="0">
                <a:ea typeface="ＭＳ Ｐゴシック" pitchFamily="-109" charset="-128"/>
              </a:rPr>
              <a:t>Expenditures that most directly and tangibly benefit students’ education </a:t>
            </a:r>
            <a:r>
              <a:rPr lang="en-US" sz="2100" dirty="0" smtClean="0">
                <a:ea typeface="ＭＳ Ｐゴシック" pitchFamily="-109" charset="-128"/>
              </a:rPr>
              <a:t>are   </a:t>
            </a:r>
            <a:r>
              <a:rPr lang="en-US" sz="2100" dirty="0">
                <a:ea typeface="ＭＳ Ｐゴシック" pitchFamily="-109" charset="-128"/>
              </a:rPr>
              <a:t>more likely justified</a:t>
            </a:r>
          </a:p>
          <a:p>
            <a:pPr lvl="1" eaLnBrk="1" hangingPunct="1"/>
            <a:r>
              <a:rPr lang="en-US" sz="2100" dirty="0">
                <a:ea typeface="ＭＳ Ｐゴシック" pitchFamily="-109" charset="-128"/>
              </a:rPr>
              <a:t>Expenditures driven by personal motive are not justified even if they have </a:t>
            </a:r>
            <a:r>
              <a:rPr lang="en-US" sz="2100" dirty="0" smtClean="0">
                <a:ea typeface="ＭＳ Ｐゴシック" pitchFamily="-109" charset="-128"/>
              </a:rPr>
              <a:t>     a </a:t>
            </a:r>
            <a:r>
              <a:rPr lang="en-US" sz="2100" dirty="0">
                <a:ea typeface="ＭＳ Ｐゴシック" pitchFamily="-109" charset="-128"/>
              </a:rPr>
              <a:t>long-standing custom or are based on </a:t>
            </a:r>
            <a:r>
              <a:rPr lang="en-US" sz="2100" dirty="0" smtClean="0">
                <a:ea typeface="ＭＳ Ｐゴシック" pitchFamily="-109" charset="-128"/>
              </a:rPr>
              <a:t>                                          benevolent </a:t>
            </a:r>
            <a:r>
              <a:rPr lang="en-US" sz="2100" dirty="0">
                <a:ea typeface="ＭＳ Ｐゴシック" pitchFamily="-109" charset="-128"/>
              </a:rPr>
              <a:t>feelings</a:t>
            </a:r>
          </a:p>
          <a:p>
            <a:pPr lvl="2" eaLnBrk="1" hangingPunct="1">
              <a:buFontTx/>
              <a:buNone/>
            </a:pPr>
            <a:endParaRPr lang="en-US" dirty="0" smtClean="0">
              <a:ea typeface="ＭＳ Ｐゴシック" pitchFamily="-109" charset="-128"/>
            </a:endParaRPr>
          </a:p>
          <a:p>
            <a:pPr lvl="2" eaLnBrk="1" hangingPunct="1"/>
            <a:endParaRPr lang="en-US" dirty="0" smtClean="0">
              <a:ea typeface="ＭＳ Ｐゴシック" pitchFamily="-109" charset="-128"/>
            </a:endParaRPr>
          </a:p>
          <a:p>
            <a:pPr lvl="2" eaLnBrk="1" hangingPunct="1"/>
            <a:endParaRPr lang="en-US" dirty="0" smtClean="0">
              <a:ea typeface="ＭＳ Ｐゴシック" pitchFamily="-109" charset="-128"/>
            </a:endParaRPr>
          </a:p>
          <a:p>
            <a:pPr eaLnBrk="1" hangingPunct="1">
              <a:buFontTx/>
              <a:buNone/>
            </a:pPr>
            <a:endParaRPr lang="en-US" dirty="0" smtClean="0">
              <a:ea typeface="ＭＳ Ｐゴシック" pitchFamily="-109" charset="-128"/>
            </a:endParaRPr>
          </a:p>
        </p:txBody>
      </p:sp>
    </p:spTree>
    <p:extLst>
      <p:ext uri="{BB962C8B-B14F-4D97-AF65-F5344CB8AC3E}">
        <p14:creationId xmlns:p14="http://schemas.microsoft.com/office/powerpoint/2010/main" xmlns="" val="1898293947"/>
      </p:ext>
    </p:extLst>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533400" y="457200"/>
            <a:ext cx="8229600" cy="666750"/>
          </a:xfrm>
        </p:spPr>
        <p:txBody>
          <a:bodyPr/>
          <a:lstStyle/>
          <a:p>
            <a:r>
              <a:rPr lang="en-US" sz="3200" dirty="0" smtClean="0">
                <a:solidFill>
                  <a:schemeClr val="accent2"/>
                </a:solidFill>
                <a:ea typeface="ＭＳ Ｐゴシック" pitchFamily="-109" charset="-128"/>
              </a:rPr>
              <a:t>Allowable Expenses, cont.</a:t>
            </a:r>
          </a:p>
        </p:txBody>
      </p:sp>
      <p:sp>
        <p:nvSpPr>
          <p:cNvPr id="133123" name="Rectangle 3"/>
          <p:cNvSpPr>
            <a:spLocks noGrp="1" noChangeArrowheads="1"/>
          </p:cNvSpPr>
          <p:nvPr>
            <p:ph type="body" idx="1"/>
          </p:nvPr>
        </p:nvSpPr>
        <p:spPr>
          <a:xfrm>
            <a:off x="685800" y="1371600"/>
            <a:ext cx="8001000" cy="5029200"/>
          </a:xfrm>
        </p:spPr>
        <p:txBody>
          <a:bodyPr/>
          <a:lstStyle/>
          <a:p>
            <a:pPr eaLnBrk="1" hangingPunct="1">
              <a:buFontTx/>
              <a:buNone/>
            </a:pPr>
            <a:r>
              <a:rPr lang="en-US" sz="2100" b="1" dirty="0" smtClean="0">
                <a:ea typeface="ＭＳ Ｐゴシック" pitchFamily="-109" charset="-128"/>
              </a:rPr>
              <a:t>Gift of Public Funds</a:t>
            </a:r>
            <a:endParaRPr lang="en-US" sz="2100" dirty="0" smtClean="0">
              <a:solidFill>
                <a:srgbClr val="FF0000"/>
              </a:solidFill>
              <a:ea typeface="ＭＳ Ｐゴシック" pitchFamily="-109" charset="-128"/>
            </a:endParaRPr>
          </a:p>
          <a:p>
            <a:pPr eaLnBrk="1" hangingPunct="1"/>
            <a:r>
              <a:rPr lang="en-US" sz="2100" dirty="0">
                <a:ea typeface="ＭＳ Ｐゴシック" pitchFamily="-109" charset="-128"/>
              </a:rPr>
              <a:t>To justify the expenditure of public funds, the governing board must determine that the expenditure will benefit the education of students within </a:t>
            </a:r>
            <a:r>
              <a:rPr lang="en-US" sz="2100" dirty="0" smtClean="0">
                <a:ea typeface="ＭＳ Ｐゴシック" pitchFamily="-109" charset="-128"/>
              </a:rPr>
              <a:t>  its </a:t>
            </a:r>
            <a:r>
              <a:rPr lang="en-US" sz="2100" dirty="0">
                <a:ea typeface="ＭＳ Ｐゴシック" pitchFamily="-109" charset="-128"/>
              </a:rPr>
              <a:t>schools</a:t>
            </a:r>
          </a:p>
          <a:p>
            <a:pPr eaLnBrk="1" hangingPunct="1"/>
            <a:r>
              <a:rPr lang="en-US" sz="2100" dirty="0" smtClean="0">
                <a:ea typeface="ＭＳ Ｐゴシック" pitchFamily="-109" charset="-128"/>
              </a:rPr>
              <a:t>If the governing board has determined that a particular type of expenditure serves a public purpose, courts will almost always defer to that finding</a:t>
            </a:r>
          </a:p>
          <a:p>
            <a:pPr lvl="1" eaLnBrk="1" hangingPunct="1"/>
            <a:r>
              <a:rPr lang="en-US" sz="2100" dirty="0" smtClean="0">
                <a:ea typeface="ＭＳ Ｐゴシック" pitchFamily="-109" charset="-128"/>
              </a:rPr>
              <a:t>Put in board policy</a:t>
            </a:r>
          </a:p>
          <a:p>
            <a:pPr eaLnBrk="1" hangingPunct="1"/>
            <a:r>
              <a:rPr lang="en-US" sz="2100" dirty="0" smtClean="0">
                <a:ea typeface="ＭＳ Ｐゴシック" pitchFamily="-109" charset="-128"/>
              </a:rPr>
              <a:t>Can be considered a gift of public funds unless in board policy</a:t>
            </a:r>
          </a:p>
          <a:p>
            <a:pPr lvl="1" eaLnBrk="1" hangingPunct="1"/>
            <a:r>
              <a:rPr lang="en-US" sz="2100" dirty="0" smtClean="0">
                <a:ea typeface="ＭＳ Ｐゴシック" pitchFamily="-109" charset="-128"/>
              </a:rPr>
              <a:t>Flowers</a:t>
            </a:r>
          </a:p>
          <a:p>
            <a:pPr lvl="1" eaLnBrk="1" hangingPunct="1"/>
            <a:r>
              <a:rPr lang="en-US" sz="2100" dirty="0" smtClean="0">
                <a:ea typeface="ＭＳ Ｐゴシック" pitchFamily="-109" charset="-128"/>
              </a:rPr>
              <a:t>Scholarships</a:t>
            </a:r>
          </a:p>
          <a:p>
            <a:pPr lvl="1" eaLnBrk="1" hangingPunct="1"/>
            <a:r>
              <a:rPr lang="en-US" sz="2100" dirty="0" smtClean="0">
                <a:ea typeface="ＭＳ Ｐゴシック" pitchFamily="-109" charset="-128"/>
              </a:rPr>
              <a:t>Donations to charity</a:t>
            </a:r>
          </a:p>
          <a:p>
            <a:pPr eaLnBrk="1" hangingPunct="1">
              <a:buFontTx/>
              <a:buNone/>
            </a:pPr>
            <a:endParaRPr lang="en-US" dirty="0" smtClean="0">
              <a:ea typeface="ＭＳ Ｐゴシック" pitchFamily="-109" charset="-128"/>
            </a:endParaRPr>
          </a:p>
        </p:txBody>
      </p:sp>
    </p:spTree>
    <p:extLst>
      <p:ext uri="{BB962C8B-B14F-4D97-AF65-F5344CB8AC3E}">
        <p14:creationId xmlns:p14="http://schemas.microsoft.com/office/powerpoint/2010/main" xmlns="" val="1042927328"/>
      </p:ext>
    </p:extLst>
  </p:cSld>
  <p:clrMapOvr>
    <a:masterClrMapping/>
  </p:clrMapOvr>
  <p:transition>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z="3200" dirty="0" smtClean="0">
                <a:solidFill>
                  <a:schemeClr val="accent2"/>
                </a:solidFill>
                <a:ea typeface="ＭＳ Ｐゴシック" pitchFamily="-109" charset="-128"/>
              </a:rPr>
              <a:t>Allowable Expenses, cont.</a:t>
            </a:r>
          </a:p>
        </p:txBody>
      </p:sp>
      <p:sp>
        <p:nvSpPr>
          <p:cNvPr id="74755" name="Rectangle 3"/>
          <p:cNvSpPr>
            <a:spLocks noGrp="1" noChangeArrowheads="1"/>
          </p:cNvSpPr>
          <p:nvPr>
            <p:ph type="body" sz="half" idx="1"/>
          </p:nvPr>
        </p:nvSpPr>
        <p:spPr>
          <a:xfrm>
            <a:off x="762000" y="1066800"/>
            <a:ext cx="8534400" cy="5334000"/>
          </a:xfrm>
        </p:spPr>
        <p:txBody>
          <a:bodyPr/>
          <a:lstStyle/>
          <a:p>
            <a:pPr>
              <a:lnSpc>
                <a:spcPct val="90000"/>
              </a:lnSpc>
            </a:pPr>
            <a:r>
              <a:rPr lang="en-US" sz="2400" dirty="0" smtClean="0">
                <a:ea typeface="ＭＳ Ｐゴシック" pitchFamily="-109" charset="-128"/>
              </a:rPr>
              <a:t>Examples:</a:t>
            </a:r>
          </a:p>
          <a:p>
            <a:pPr lvl="1">
              <a:lnSpc>
                <a:spcPct val="90000"/>
              </a:lnSpc>
            </a:pPr>
            <a:r>
              <a:rPr lang="en-US" sz="2400" dirty="0" smtClean="0">
                <a:ea typeface="ＭＳ Ｐゴシック" pitchFamily="-109" charset="-128"/>
              </a:rPr>
              <a:t>Student magazines and newspaper  subscriptions</a:t>
            </a:r>
          </a:p>
          <a:p>
            <a:pPr lvl="1">
              <a:lnSpc>
                <a:spcPct val="90000"/>
              </a:lnSpc>
            </a:pPr>
            <a:r>
              <a:rPr lang="en-US" sz="2400" dirty="0" smtClean="0">
                <a:ea typeface="ＭＳ Ｐゴシック" pitchFamily="-109" charset="-128"/>
              </a:rPr>
              <a:t>Supplemental equipment for student use not provided by</a:t>
            </a:r>
          </a:p>
          <a:p>
            <a:pPr lvl="1">
              <a:lnSpc>
                <a:spcPct val="90000"/>
              </a:lnSpc>
            </a:pPr>
            <a:r>
              <a:rPr lang="en-US" sz="2400" dirty="0" smtClean="0">
                <a:ea typeface="ＭＳ Ｐゴシック" pitchFamily="-109" charset="-128"/>
              </a:rPr>
              <a:t>	the school (i.e., telescopes)</a:t>
            </a:r>
          </a:p>
          <a:p>
            <a:pPr lvl="1">
              <a:lnSpc>
                <a:spcPct val="90000"/>
              </a:lnSpc>
            </a:pPr>
            <a:r>
              <a:rPr lang="en-US" sz="2400" dirty="0" smtClean="0">
                <a:ea typeface="ＭＳ Ｐゴシック" pitchFamily="-109" charset="-128"/>
              </a:rPr>
              <a:t>Field trips/excursions/outdoor education camps</a:t>
            </a:r>
          </a:p>
          <a:p>
            <a:pPr lvl="1">
              <a:lnSpc>
                <a:spcPct val="90000"/>
              </a:lnSpc>
            </a:pPr>
            <a:r>
              <a:rPr lang="en-US" sz="2400" dirty="0" smtClean="0">
                <a:ea typeface="ＭＳ Ｐゴシック" pitchFamily="-109" charset="-128"/>
              </a:rPr>
              <a:t>Extra-curricular athletics costs</a:t>
            </a:r>
          </a:p>
          <a:p>
            <a:pPr lvl="1">
              <a:lnSpc>
                <a:spcPct val="90000"/>
              </a:lnSpc>
            </a:pPr>
            <a:r>
              <a:rPr lang="en-US" sz="2400" dirty="0" smtClean="0">
                <a:ea typeface="ＭＳ Ｐゴシック" pitchFamily="-109" charset="-128"/>
              </a:rPr>
              <a:t>Social events for students</a:t>
            </a:r>
          </a:p>
          <a:p>
            <a:pPr lvl="1">
              <a:lnSpc>
                <a:spcPct val="90000"/>
              </a:lnSpc>
            </a:pPr>
            <a:r>
              <a:rPr lang="en-US" sz="2400" dirty="0" smtClean="0">
                <a:ea typeface="ＭＳ Ｐゴシック" pitchFamily="-109" charset="-128"/>
              </a:rPr>
              <a:t>Awards are allowable only if there is a district policy allowing  awards</a:t>
            </a:r>
          </a:p>
          <a:p>
            <a:pPr lvl="1">
              <a:lnSpc>
                <a:spcPct val="90000"/>
              </a:lnSpc>
            </a:pPr>
            <a:r>
              <a:rPr lang="en-US" sz="2400" dirty="0" smtClean="0">
                <a:ea typeface="ＭＳ Ｐゴシック" pitchFamily="-109" charset="-128"/>
              </a:rPr>
              <a:t>Substitute teacher if the teacher is absent due to an authorized  ASB event</a:t>
            </a:r>
          </a:p>
          <a:p>
            <a:pPr marL="0" indent="0" eaLnBrk="1" hangingPunct="1">
              <a:lnSpc>
                <a:spcPct val="90000"/>
              </a:lnSpc>
              <a:buFontTx/>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533400"/>
            <a:ext cx="8229600" cy="590550"/>
          </a:xfrm>
        </p:spPr>
        <p:txBody>
          <a:bodyPr/>
          <a:lstStyle/>
          <a:p>
            <a:pPr eaLnBrk="1" hangingPunct="1"/>
            <a:r>
              <a:rPr lang="en-US" sz="3200" dirty="0" smtClean="0">
                <a:solidFill>
                  <a:schemeClr val="accent2"/>
                </a:solidFill>
                <a:ea typeface="ＭＳ Ｐゴシック" pitchFamily="-109" charset="-128"/>
              </a:rPr>
              <a:t>Starting up ASB and/or New Clubs</a:t>
            </a:r>
          </a:p>
        </p:txBody>
      </p:sp>
      <p:sp>
        <p:nvSpPr>
          <p:cNvPr id="40963" name="Rectangle 3"/>
          <p:cNvSpPr>
            <a:spLocks noGrp="1" noChangeArrowheads="1"/>
          </p:cNvSpPr>
          <p:nvPr>
            <p:ph type="body" idx="1"/>
          </p:nvPr>
        </p:nvSpPr>
        <p:spPr>
          <a:xfrm>
            <a:off x="533400" y="1371600"/>
            <a:ext cx="8382000" cy="4953000"/>
          </a:xfrm>
        </p:spPr>
        <p:txBody>
          <a:bodyPr/>
          <a:lstStyle/>
          <a:p>
            <a:pPr eaLnBrk="1" hangingPunct="1">
              <a:lnSpc>
                <a:spcPct val="80000"/>
              </a:lnSpc>
              <a:defRPr/>
            </a:pPr>
            <a:r>
              <a:rPr lang="en-US" sz="2600" dirty="0" smtClean="0"/>
              <a:t>Submit a formal application that includes:</a:t>
            </a:r>
          </a:p>
          <a:p>
            <a:pPr lvl="1" eaLnBrk="1" hangingPunct="1">
              <a:lnSpc>
                <a:spcPct val="80000"/>
              </a:lnSpc>
              <a:defRPr/>
            </a:pPr>
            <a:r>
              <a:rPr lang="en-US" dirty="0" smtClean="0"/>
              <a:t>Title, powers and duties of the officers and the manner of   their election</a:t>
            </a:r>
          </a:p>
          <a:p>
            <a:pPr lvl="1" eaLnBrk="1" hangingPunct="1">
              <a:lnSpc>
                <a:spcPct val="80000"/>
              </a:lnSpc>
              <a:defRPr/>
            </a:pPr>
            <a:r>
              <a:rPr lang="en-US" dirty="0" smtClean="0"/>
              <a:t>Scope of proposed activities</a:t>
            </a:r>
          </a:p>
          <a:p>
            <a:pPr lvl="1" eaLnBrk="1" hangingPunct="1">
              <a:lnSpc>
                <a:spcPct val="80000"/>
              </a:lnSpc>
              <a:defRPr/>
            </a:pPr>
            <a:r>
              <a:rPr lang="en-US" dirty="0" smtClean="0"/>
              <a:t>Name of organization</a:t>
            </a:r>
          </a:p>
          <a:p>
            <a:pPr lvl="1" eaLnBrk="1" hangingPunct="1">
              <a:lnSpc>
                <a:spcPct val="80000"/>
              </a:lnSpc>
              <a:defRPr/>
            </a:pPr>
            <a:r>
              <a:rPr lang="en-US" dirty="0" smtClean="0"/>
              <a:t>Endorsed by a certificated club advisor</a:t>
            </a:r>
          </a:p>
          <a:p>
            <a:pPr eaLnBrk="1" hangingPunct="1">
              <a:lnSpc>
                <a:spcPct val="80000"/>
              </a:lnSpc>
              <a:spcBef>
                <a:spcPct val="5000"/>
              </a:spcBef>
              <a:spcAft>
                <a:spcPct val="5000"/>
              </a:spcAft>
              <a:defRPr/>
            </a:pPr>
            <a:r>
              <a:rPr lang="en-US" sz="2600" dirty="0"/>
              <a:t>New clubs must be approved by:</a:t>
            </a:r>
          </a:p>
          <a:p>
            <a:pPr lvl="1" eaLnBrk="1" hangingPunct="1">
              <a:lnSpc>
                <a:spcPct val="80000"/>
              </a:lnSpc>
              <a:spcBef>
                <a:spcPct val="5000"/>
              </a:spcBef>
              <a:spcAft>
                <a:spcPct val="5000"/>
              </a:spcAft>
              <a:defRPr/>
            </a:pPr>
            <a:r>
              <a:rPr lang="en-US" dirty="0" smtClean="0"/>
              <a:t>Student council</a:t>
            </a:r>
          </a:p>
          <a:p>
            <a:pPr lvl="1" eaLnBrk="1" hangingPunct="1">
              <a:lnSpc>
                <a:spcPct val="80000"/>
              </a:lnSpc>
              <a:spcBef>
                <a:spcPct val="5000"/>
              </a:spcBef>
              <a:spcAft>
                <a:spcPct val="5000"/>
              </a:spcAft>
              <a:defRPr/>
            </a:pPr>
            <a:r>
              <a:rPr lang="en-US" dirty="0" smtClean="0"/>
              <a:t>Principal</a:t>
            </a:r>
          </a:p>
          <a:p>
            <a:pPr eaLnBrk="1" hangingPunct="1">
              <a:lnSpc>
                <a:spcPct val="80000"/>
              </a:lnSpc>
              <a:spcBef>
                <a:spcPct val="5000"/>
              </a:spcBef>
              <a:spcAft>
                <a:spcPct val="5000"/>
              </a:spcAft>
              <a:defRPr/>
            </a:pPr>
            <a:r>
              <a:rPr lang="en-US" sz="2600" dirty="0" smtClean="0"/>
              <a:t>All new clubs should be formed according to the ASB constitution and board requirements in your specific district.</a:t>
            </a:r>
          </a:p>
          <a:p>
            <a:pPr marL="393700" lvl="1" indent="0" eaLnBrk="1" hangingPunct="1">
              <a:lnSpc>
                <a:spcPct val="80000"/>
              </a:lnSpc>
              <a:buFont typeface="Wingdings 2" pitchFamily="-109" charset="2"/>
              <a:buNone/>
              <a:defRPr/>
            </a:pPr>
            <a:endParaRPr lang="en-US" dirty="0" smtClean="0"/>
          </a:p>
        </p:txBody>
      </p:sp>
    </p:spTree>
  </p:cSld>
  <p:clrMapOvr>
    <a:masterClrMapping/>
  </p:clrMapOvr>
  <p:transition>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304800"/>
            <a:ext cx="8229600" cy="742950"/>
          </a:xfrm>
        </p:spPr>
        <p:txBody>
          <a:bodyPr/>
          <a:lstStyle/>
          <a:p>
            <a:pPr eaLnBrk="1" hangingPunct="1"/>
            <a:r>
              <a:rPr lang="en-US" sz="3200" dirty="0" smtClean="0">
                <a:solidFill>
                  <a:schemeClr val="accent2"/>
                </a:solidFill>
                <a:ea typeface="ＭＳ Ｐゴシック" pitchFamily="-109" charset="-128"/>
              </a:rPr>
              <a:t>Unallowable Expenses</a:t>
            </a:r>
          </a:p>
        </p:txBody>
      </p:sp>
      <p:sp>
        <p:nvSpPr>
          <p:cNvPr id="75779" name="Rectangle 3"/>
          <p:cNvSpPr>
            <a:spLocks noGrp="1" noChangeArrowheads="1"/>
          </p:cNvSpPr>
          <p:nvPr>
            <p:ph type="body" idx="1"/>
          </p:nvPr>
        </p:nvSpPr>
        <p:spPr>
          <a:xfrm>
            <a:off x="457200" y="1143000"/>
            <a:ext cx="8382000" cy="4267200"/>
          </a:xfrm>
        </p:spPr>
        <p:txBody>
          <a:bodyPr/>
          <a:lstStyle/>
          <a:p>
            <a:pPr eaLnBrk="1" hangingPunct="1">
              <a:lnSpc>
                <a:spcPct val="90000"/>
              </a:lnSpc>
              <a:buFontTx/>
              <a:buNone/>
            </a:pPr>
            <a:r>
              <a:rPr lang="en-US" b="1" dirty="0" smtClean="0">
                <a:ea typeface="ＭＳ Ｐゴシック" pitchFamily="-109" charset="-128"/>
              </a:rPr>
              <a:t>Ask these questions:</a:t>
            </a:r>
          </a:p>
          <a:p>
            <a:pPr lvl="1" eaLnBrk="1" hangingPunct="1">
              <a:lnSpc>
                <a:spcPct val="90000"/>
              </a:lnSpc>
            </a:pPr>
            <a:r>
              <a:rPr lang="en-US" dirty="0" smtClean="0">
                <a:ea typeface="ＭＳ Ｐゴシック" pitchFamily="-109" charset="-128"/>
              </a:rPr>
              <a:t>Does the expense directly promote the general welfare, morale or educational experience of the students?</a:t>
            </a:r>
          </a:p>
          <a:p>
            <a:pPr lvl="1" eaLnBrk="1" hangingPunct="1">
              <a:lnSpc>
                <a:spcPct val="90000"/>
              </a:lnSpc>
            </a:pPr>
            <a:r>
              <a:rPr lang="en-US" dirty="0" smtClean="0">
                <a:ea typeface="ＭＳ Ｐゴシック" pitchFamily="-109" charset="-128"/>
              </a:rPr>
              <a:t>Does the expense benefit students as a group?</a:t>
            </a:r>
          </a:p>
          <a:p>
            <a:pPr lvl="1" eaLnBrk="1" hangingPunct="1">
              <a:lnSpc>
                <a:spcPct val="90000"/>
              </a:lnSpc>
            </a:pPr>
            <a:r>
              <a:rPr lang="en-US" dirty="0" smtClean="0">
                <a:ea typeface="ＭＳ Ｐゴシック" pitchFamily="-109" charset="-128"/>
              </a:rPr>
              <a:t>Are you sure the expense can’t be considered a gift of public funds?</a:t>
            </a:r>
          </a:p>
          <a:p>
            <a:pPr eaLnBrk="1" hangingPunct="1">
              <a:lnSpc>
                <a:spcPct val="90000"/>
              </a:lnSpc>
            </a:pPr>
            <a:r>
              <a:rPr lang="en-US" dirty="0" smtClean="0">
                <a:ea typeface="ＭＳ Ｐゴシック" pitchFamily="-109" charset="-128"/>
              </a:rPr>
              <a:t>If you answer </a:t>
            </a:r>
            <a:r>
              <a:rPr lang="en-US" b="1" u="sng" dirty="0" smtClean="0">
                <a:ea typeface="ＭＳ Ｐゴシック" pitchFamily="-109" charset="-128"/>
              </a:rPr>
              <a:t>NO</a:t>
            </a:r>
            <a:r>
              <a:rPr lang="en-US" dirty="0" smtClean="0">
                <a:ea typeface="ＭＳ Ｐゴシック" pitchFamily="-109" charset="-128"/>
              </a:rPr>
              <a:t> to the questions above, the expense is probably unallowable.</a:t>
            </a:r>
          </a:p>
          <a:p>
            <a:pPr algn="ctr" eaLnBrk="1" hangingPunct="1">
              <a:lnSpc>
                <a:spcPct val="90000"/>
              </a:lnSpc>
              <a:buFontTx/>
              <a:buNone/>
            </a:pPr>
            <a:endParaRPr lang="en-US" sz="1100" b="1" u="sng" dirty="0" smtClean="0">
              <a:ea typeface="ＭＳ Ｐゴシック" pitchFamily="-109" charset="-128"/>
            </a:endParaRPr>
          </a:p>
          <a:p>
            <a:pPr algn="ctr" eaLnBrk="1" hangingPunct="1">
              <a:lnSpc>
                <a:spcPct val="90000"/>
              </a:lnSpc>
              <a:buFontTx/>
              <a:buNone/>
            </a:pPr>
            <a:r>
              <a:rPr lang="en-US" b="1" u="sng" dirty="0" smtClean="0">
                <a:ea typeface="ＭＳ Ｐゴシック" pitchFamily="-109" charset="-128"/>
              </a:rPr>
              <a:t>NO = Don’t spend from ASB funds!!!!!</a:t>
            </a:r>
          </a:p>
        </p:txBody>
      </p:sp>
    </p:spTree>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304800"/>
            <a:ext cx="8229600" cy="742950"/>
          </a:xfrm>
        </p:spPr>
        <p:txBody>
          <a:bodyPr/>
          <a:lstStyle/>
          <a:p>
            <a:pPr eaLnBrk="1" hangingPunct="1"/>
            <a:r>
              <a:rPr lang="en-US" sz="3200" dirty="0" smtClean="0">
                <a:solidFill>
                  <a:schemeClr val="accent2"/>
                </a:solidFill>
                <a:ea typeface="ＭＳ Ｐゴシック" pitchFamily="-109" charset="-128"/>
              </a:rPr>
              <a:t>Unallowable Expenses, cont.</a:t>
            </a:r>
          </a:p>
        </p:txBody>
      </p:sp>
      <p:sp>
        <p:nvSpPr>
          <p:cNvPr id="76803" name="Rectangle 3"/>
          <p:cNvSpPr>
            <a:spLocks noGrp="1" noChangeArrowheads="1"/>
          </p:cNvSpPr>
          <p:nvPr>
            <p:ph type="body" idx="1"/>
          </p:nvPr>
        </p:nvSpPr>
        <p:spPr>
          <a:xfrm>
            <a:off x="838200" y="1295400"/>
            <a:ext cx="8534400" cy="4572000"/>
          </a:xfrm>
        </p:spPr>
        <p:txBody>
          <a:bodyPr/>
          <a:lstStyle/>
          <a:p>
            <a:pPr eaLnBrk="1" hangingPunct="1">
              <a:lnSpc>
                <a:spcPct val="90000"/>
              </a:lnSpc>
              <a:spcBef>
                <a:spcPct val="0"/>
              </a:spcBef>
              <a:buFontTx/>
              <a:buNone/>
            </a:pPr>
            <a:r>
              <a:rPr lang="en-US" b="1" dirty="0" smtClean="0">
                <a:ea typeface="ＭＳ Ｐゴシック" pitchFamily="-109" charset="-128"/>
              </a:rPr>
              <a:t>Include:</a:t>
            </a:r>
          </a:p>
          <a:p>
            <a:pPr eaLnBrk="1" hangingPunct="1">
              <a:lnSpc>
                <a:spcPct val="90000"/>
              </a:lnSpc>
              <a:spcBef>
                <a:spcPct val="0"/>
              </a:spcBef>
            </a:pPr>
            <a:r>
              <a:rPr lang="en-US" dirty="0" smtClean="0">
                <a:ea typeface="ＭＳ Ｐゴシック" pitchFamily="-109" charset="-128"/>
              </a:rPr>
              <a:t>Regular curriculum and classroom supplies</a:t>
            </a:r>
          </a:p>
          <a:p>
            <a:pPr eaLnBrk="1" hangingPunct="1">
              <a:lnSpc>
                <a:spcPct val="90000"/>
              </a:lnSpc>
              <a:spcBef>
                <a:spcPct val="0"/>
              </a:spcBef>
            </a:pPr>
            <a:r>
              <a:rPr lang="en-US" dirty="0" smtClean="0">
                <a:ea typeface="ＭＳ Ｐゴシック" pitchFamily="-109" charset="-128"/>
              </a:rPr>
              <a:t>Salaries/supplies that are the district’s responsibility</a:t>
            </a:r>
          </a:p>
          <a:p>
            <a:pPr eaLnBrk="1" hangingPunct="1">
              <a:lnSpc>
                <a:spcPct val="90000"/>
              </a:lnSpc>
              <a:spcBef>
                <a:spcPct val="0"/>
              </a:spcBef>
            </a:pPr>
            <a:r>
              <a:rPr lang="en-US" dirty="0" smtClean="0">
                <a:ea typeface="ＭＳ Ｐゴシック" pitchFamily="-109" charset="-128"/>
              </a:rPr>
              <a:t>Repair and maintenance of district equipment/facilities</a:t>
            </a:r>
          </a:p>
          <a:p>
            <a:pPr eaLnBrk="1" hangingPunct="1">
              <a:lnSpc>
                <a:spcPct val="90000"/>
              </a:lnSpc>
              <a:spcBef>
                <a:spcPct val="0"/>
              </a:spcBef>
            </a:pPr>
            <a:r>
              <a:rPr lang="en-US" dirty="0" smtClean="0">
                <a:ea typeface="ＭＳ Ｐゴシック" pitchFamily="-109" charset="-128"/>
              </a:rPr>
              <a:t>Items for employee personal use</a:t>
            </a:r>
          </a:p>
          <a:p>
            <a:pPr eaLnBrk="1" hangingPunct="1">
              <a:lnSpc>
                <a:spcPct val="90000"/>
              </a:lnSpc>
              <a:spcBef>
                <a:spcPct val="0"/>
              </a:spcBef>
            </a:pPr>
            <a:r>
              <a:rPr lang="en-US" dirty="0" smtClean="0">
                <a:ea typeface="ＭＳ Ｐゴシック" pitchFamily="-109" charset="-128"/>
              </a:rPr>
              <a:t>Faculty meeting costs</a:t>
            </a:r>
          </a:p>
          <a:p>
            <a:pPr eaLnBrk="1" hangingPunct="1">
              <a:lnSpc>
                <a:spcPct val="90000"/>
              </a:lnSpc>
              <a:spcBef>
                <a:spcPct val="0"/>
              </a:spcBef>
            </a:pPr>
            <a:r>
              <a:rPr lang="en-US" dirty="0" smtClean="0">
                <a:ea typeface="ＭＳ Ｐゴシック" pitchFamily="-109" charset="-128"/>
              </a:rPr>
              <a:t>Parent group costs</a:t>
            </a:r>
          </a:p>
          <a:p>
            <a:pPr eaLnBrk="1" hangingPunct="1">
              <a:lnSpc>
                <a:spcPct val="90000"/>
              </a:lnSpc>
              <a:spcBef>
                <a:spcPct val="0"/>
              </a:spcBef>
            </a:pPr>
            <a:r>
              <a:rPr lang="en-US" dirty="0" smtClean="0">
                <a:ea typeface="ＭＳ Ｐゴシック" pitchFamily="-109" charset="-128"/>
              </a:rPr>
              <a:t>Large awards unless approved in board policy</a:t>
            </a:r>
          </a:p>
          <a:p>
            <a:pPr eaLnBrk="1" hangingPunct="1">
              <a:lnSpc>
                <a:spcPct val="90000"/>
              </a:lnSpc>
              <a:spcBef>
                <a:spcPct val="0"/>
              </a:spcBef>
            </a:pPr>
            <a:r>
              <a:rPr lang="en-US" dirty="0" smtClean="0">
                <a:ea typeface="ＭＳ Ｐゴシック" pitchFamily="-109" charset="-128"/>
              </a:rPr>
              <a:t>Gifts of any kind</a:t>
            </a:r>
          </a:p>
          <a:p>
            <a:pPr eaLnBrk="1" hangingPunct="1">
              <a:lnSpc>
                <a:spcPct val="90000"/>
              </a:lnSpc>
              <a:spcBef>
                <a:spcPct val="0"/>
              </a:spcBef>
            </a:pPr>
            <a:r>
              <a:rPr lang="en-US" dirty="0" smtClean="0">
                <a:ea typeface="ＭＳ Ｐゴシック" pitchFamily="-109" charset="-128"/>
              </a:rPr>
              <a:t>Employee appreciation meals</a:t>
            </a:r>
          </a:p>
          <a:p>
            <a:pPr eaLnBrk="1" hangingPunct="1">
              <a:lnSpc>
                <a:spcPct val="90000"/>
              </a:lnSpc>
              <a:spcBef>
                <a:spcPct val="0"/>
              </a:spcBef>
            </a:pPr>
            <a:r>
              <a:rPr lang="en-US" dirty="0" smtClean="0">
                <a:ea typeface="ＭＳ Ｐゴシック" pitchFamily="-109" charset="-128"/>
              </a:rPr>
              <a:t>Employee clothing/attire</a:t>
            </a:r>
          </a:p>
          <a:p>
            <a:pPr eaLnBrk="1" hangingPunct="1">
              <a:lnSpc>
                <a:spcPct val="90000"/>
              </a:lnSpc>
              <a:spcBef>
                <a:spcPct val="0"/>
              </a:spcBef>
            </a:pPr>
            <a:r>
              <a:rPr lang="en-US" dirty="0" smtClean="0">
                <a:ea typeface="ＭＳ Ｐゴシック" pitchFamily="-109" charset="-128"/>
              </a:rPr>
              <a:t>Donations</a:t>
            </a:r>
          </a:p>
        </p:txBody>
      </p:sp>
    </p:spTree>
  </p:cSld>
  <p:clrMapOvr>
    <a:masterClrMapping/>
  </p:clrMapOvr>
  <p:transition>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381000"/>
            <a:ext cx="8305800" cy="609600"/>
          </a:xfrm>
        </p:spPr>
        <p:txBody>
          <a:bodyPr/>
          <a:lstStyle/>
          <a:p>
            <a:pPr eaLnBrk="1" hangingPunct="1"/>
            <a:r>
              <a:rPr lang="en-US" sz="3200" dirty="0" smtClean="0">
                <a:solidFill>
                  <a:schemeClr val="accent2"/>
                </a:solidFill>
                <a:ea typeface="ＭＳ Ｐゴシック" pitchFamily="-109" charset="-128"/>
              </a:rPr>
              <a:t>Are Awards Allowed?</a:t>
            </a:r>
          </a:p>
        </p:txBody>
      </p:sp>
      <p:sp>
        <p:nvSpPr>
          <p:cNvPr id="77827" name="Rectangle 3"/>
          <p:cNvSpPr>
            <a:spLocks noGrp="1" noChangeArrowheads="1"/>
          </p:cNvSpPr>
          <p:nvPr>
            <p:ph type="body" sz="half" idx="1"/>
          </p:nvPr>
        </p:nvSpPr>
        <p:spPr>
          <a:xfrm>
            <a:off x="457200" y="1143000"/>
            <a:ext cx="8382000" cy="5105400"/>
          </a:xfrm>
        </p:spPr>
        <p:txBody>
          <a:bodyPr/>
          <a:lstStyle/>
          <a:p>
            <a:pPr>
              <a:lnSpc>
                <a:spcPct val="90000"/>
              </a:lnSpc>
            </a:pPr>
            <a:r>
              <a:rPr lang="en-US" sz="2400" dirty="0" smtClean="0">
                <a:ea typeface="ＭＳ Ｐゴシック" pitchFamily="-109" charset="-128"/>
              </a:rPr>
              <a:t>Board required to adopt rules and regulations about awards</a:t>
            </a:r>
          </a:p>
          <a:p>
            <a:pPr lvl="1">
              <a:lnSpc>
                <a:spcPct val="90000"/>
              </a:lnSpc>
            </a:pPr>
            <a:r>
              <a:rPr lang="en-US" sz="2400" dirty="0" smtClean="0">
                <a:ea typeface="ＭＳ Ｐゴシック" pitchFamily="-109" charset="-128"/>
              </a:rPr>
              <a:t>if no policy or regulations, no awards allowed</a:t>
            </a:r>
          </a:p>
          <a:p>
            <a:pPr>
              <a:lnSpc>
                <a:spcPct val="90000"/>
              </a:lnSpc>
            </a:pPr>
            <a:r>
              <a:rPr lang="en-US" sz="2400" dirty="0" smtClean="0">
                <a:ea typeface="ＭＳ Ｐゴシック" pitchFamily="-109" charset="-128"/>
              </a:rPr>
              <a:t>Authorized by E.C. 44015</a:t>
            </a:r>
          </a:p>
          <a:p>
            <a:pPr>
              <a:lnSpc>
                <a:spcPct val="90000"/>
              </a:lnSpc>
            </a:pPr>
            <a:r>
              <a:rPr lang="en-US" sz="2400" dirty="0" smtClean="0">
                <a:ea typeface="ＭＳ Ｐゴシック" pitchFamily="-109" charset="-128"/>
              </a:rPr>
              <a:t>Awards are allowed to employees for exceptional contributions and to students for excellence.</a:t>
            </a:r>
          </a:p>
          <a:p>
            <a:pPr>
              <a:lnSpc>
                <a:spcPct val="90000"/>
              </a:lnSpc>
            </a:pPr>
            <a:r>
              <a:rPr lang="en-US" sz="2400" dirty="0" smtClean="0">
                <a:ea typeface="ＭＳ Ｐゴシック" pitchFamily="-109" charset="-128"/>
              </a:rPr>
              <a:t>Only student awards should come from ASB</a:t>
            </a:r>
          </a:p>
          <a:p>
            <a:pPr>
              <a:lnSpc>
                <a:spcPct val="90000"/>
              </a:lnSpc>
            </a:pPr>
            <a:r>
              <a:rPr lang="en-US" sz="2400" dirty="0" smtClean="0">
                <a:ea typeface="ＭＳ Ｐゴシック" pitchFamily="-109" charset="-128"/>
              </a:rPr>
              <a:t>Awards cannot exceed $200 in value unless board policy states a higher amount.</a:t>
            </a:r>
          </a:p>
          <a:p>
            <a:pPr>
              <a:lnSpc>
                <a:spcPct val="90000"/>
              </a:lnSpc>
            </a:pPr>
            <a:r>
              <a:rPr lang="en-US" sz="2400" dirty="0" smtClean="0">
                <a:ea typeface="ＭＳ Ｐゴシック" pitchFamily="-109" charset="-128"/>
              </a:rPr>
              <a:t>Awards are not authorized to community members, parents, or volunteers.</a:t>
            </a:r>
          </a:p>
          <a:p>
            <a:pPr>
              <a:lnSpc>
                <a:spcPct val="90000"/>
              </a:lnSpc>
            </a:pPr>
            <a:r>
              <a:rPr lang="en-US" sz="2400" dirty="0" smtClean="0">
                <a:ea typeface="ＭＳ Ｐゴシック" pitchFamily="-109" charset="-128"/>
              </a:rPr>
              <a:t>Awards are not allowed for birthdays, weddings, funerals or holidays.</a:t>
            </a:r>
          </a:p>
          <a:p>
            <a:pPr marL="0" indent="0" eaLnBrk="1" hangingPunct="1">
              <a:lnSpc>
                <a:spcPct val="90000"/>
              </a:lnSpc>
            </a:pPr>
            <a:endParaRPr lang="en-US" dirty="0" smtClean="0">
              <a:ea typeface="ＭＳ Ｐゴシック" pitchFamily="-109" charset="-128"/>
            </a:endParaRPr>
          </a:p>
          <a:p>
            <a:pPr marL="0" indent="0" eaLnBrk="1" hangingPunct="1">
              <a:lnSpc>
                <a:spcPct val="90000"/>
              </a:lnSpc>
            </a:pPr>
            <a:endParaRPr lang="en-US" dirty="0" smtClean="0">
              <a:ea typeface="ＭＳ Ｐゴシック" pitchFamily="-109" charset="-128"/>
            </a:endParaRPr>
          </a:p>
          <a:p>
            <a:pPr marL="0" indent="0" eaLnBrk="1" hangingPunct="1">
              <a:lnSpc>
                <a:spcPct val="90000"/>
              </a:lnSpc>
            </a:pPr>
            <a:endParaRPr lang="en-US" sz="24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457200"/>
            <a:ext cx="8229600" cy="457200"/>
          </a:xfrm>
        </p:spPr>
        <p:txBody>
          <a:bodyPr/>
          <a:lstStyle/>
          <a:p>
            <a:r>
              <a:rPr lang="en-US" sz="3200" dirty="0">
                <a:solidFill>
                  <a:schemeClr val="accent2"/>
                </a:solidFill>
                <a:ea typeface="ＭＳ Ｐゴシック" pitchFamily="-109" charset="-128"/>
              </a:rPr>
              <a:t>Are Awards Allowed</a:t>
            </a:r>
            <a:r>
              <a:rPr lang="en-US" sz="3200" dirty="0" smtClean="0">
                <a:solidFill>
                  <a:schemeClr val="accent2"/>
                </a:solidFill>
                <a:ea typeface="ＭＳ Ｐゴシック" pitchFamily="-109" charset="-128"/>
              </a:rPr>
              <a:t>?, cont.</a:t>
            </a:r>
          </a:p>
        </p:txBody>
      </p:sp>
      <p:sp>
        <p:nvSpPr>
          <p:cNvPr id="78851" name="Rectangle 3"/>
          <p:cNvSpPr>
            <a:spLocks noGrp="1" noChangeArrowheads="1"/>
          </p:cNvSpPr>
          <p:nvPr>
            <p:ph type="body" idx="1"/>
          </p:nvPr>
        </p:nvSpPr>
        <p:spPr>
          <a:xfrm>
            <a:off x="533400" y="1143000"/>
            <a:ext cx="8077200" cy="5029200"/>
          </a:xfrm>
        </p:spPr>
        <p:txBody>
          <a:bodyPr/>
          <a:lstStyle/>
          <a:p>
            <a:pPr eaLnBrk="1" hangingPunct="1"/>
            <a:r>
              <a:rPr lang="en-US" dirty="0" smtClean="0">
                <a:ea typeface="ＭＳ Ｐゴシック" pitchFamily="-109" charset="-128"/>
              </a:rPr>
              <a:t>Awards to employees for exceptional contributions are allowed if the employee:</a:t>
            </a:r>
          </a:p>
          <a:p>
            <a:pPr lvl="1" eaLnBrk="1" hangingPunct="1"/>
            <a:r>
              <a:rPr lang="en-US" dirty="0" smtClean="0">
                <a:ea typeface="ＭＳ Ｐゴシック" pitchFamily="-109" charset="-128"/>
              </a:rPr>
              <a:t>Proposed procedures or ideas that  are adopted and resulted in eliminating or reducing district expenditures or improving operations.</a:t>
            </a:r>
          </a:p>
          <a:p>
            <a:pPr lvl="1" eaLnBrk="1" hangingPunct="1"/>
            <a:r>
              <a:rPr lang="en-US" dirty="0" smtClean="0">
                <a:ea typeface="ＭＳ Ｐゴシック" pitchFamily="-109" charset="-128"/>
              </a:rPr>
              <a:t>Performed special acts or special services in the public interest.</a:t>
            </a:r>
          </a:p>
          <a:p>
            <a:pPr lvl="1" eaLnBrk="1" hangingPunct="1"/>
            <a:r>
              <a:rPr lang="en-US" dirty="0" smtClean="0">
                <a:ea typeface="ＭＳ Ｐゴシック" pitchFamily="-109" charset="-128"/>
              </a:rPr>
              <a:t>Made exceptional contributions to the efficiency, economy or other improvement in operations of the district.</a:t>
            </a:r>
          </a:p>
          <a:p>
            <a:pPr lvl="1"/>
            <a:r>
              <a:rPr lang="en-US" dirty="0" smtClean="0">
                <a:ea typeface="ＭＳ Ｐゴシック" pitchFamily="-109" charset="-128"/>
              </a:rPr>
              <a:t>And should be paid from district funds</a:t>
            </a:r>
          </a:p>
        </p:txBody>
      </p:sp>
    </p:spTree>
  </p:cSld>
  <p:clrMapOvr>
    <a:masterClrMapping/>
  </p:clrMapOvr>
  <p:transition>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457200" y="533400"/>
            <a:ext cx="8229600" cy="666750"/>
          </a:xfrm>
        </p:spPr>
        <p:txBody>
          <a:bodyPr/>
          <a:lstStyle/>
          <a:p>
            <a:r>
              <a:rPr lang="en-US" sz="3200" dirty="0">
                <a:solidFill>
                  <a:schemeClr val="accent2"/>
                </a:solidFill>
                <a:ea typeface="ＭＳ Ｐゴシック" pitchFamily="-109" charset="-128"/>
              </a:rPr>
              <a:t>Are Awards Allowed?, cont.</a:t>
            </a:r>
            <a:endParaRPr lang="en-US" sz="3200" dirty="0" smtClean="0">
              <a:ea typeface="ＭＳ Ｐゴシック" pitchFamily="-109" charset="-128"/>
            </a:endParaRPr>
          </a:p>
        </p:txBody>
      </p:sp>
      <p:sp>
        <p:nvSpPr>
          <p:cNvPr id="133123" name="Content Placeholder 2"/>
          <p:cNvSpPr>
            <a:spLocks noGrp="1"/>
          </p:cNvSpPr>
          <p:nvPr>
            <p:ph idx="1"/>
          </p:nvPr>
        </p:nvSpPr>
        <p:spPr>
          <a:xfrm>
            <a:off x="457200" y="1295401"/>
            <a:ext cx="8229600" cy="5029200"/>
          </a:xfrm>
        </p:spPr>
        <p:txBody>
          <a:bodyPr/>
          <a:lstStyle/>
          <a:p>
            <a:pPr>
              <a:defRPr/>
            </a:pPr>
            <a:r>
              <a:rPr lang="en-US" b="1" dirty="0" smtClean="0"/>
              <a:t>FCMAT’s recommendation:  </a:t>
            </a:r>
            <a:r>
              <a:rPr lang="en-US" dirty="0" smtClean="0"/>
              <a:t>Awards are only allowed if there is an approved board policy in place and if award does not violate other district policies (i.e. wellness policy) . Only allow student awards from ASB funds.</a:t>
            </a:r>
          </a:p>
          <a:p>
            <a:pPr marL="0" indent="0">
              <a:buFont typeface="Wingdings 2" pitchFamily="-109" charset="2"/>
              <a:buNone/>
              <a:defRPr/>
            </a:pPr>
            <a:endParaRPr lang="en-US" dirty="0" smtClean="0"/>
          </a:p>
        </p:txBody>
      </p:sp>
    </p:spTree>
  </p:cSld>
  <p:clrMapOvr>
    <a:masterClrMapping/>
  </p:clrMapOvr>
  <p:transition>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533400"/>
            <a:ext cx="8229600" cy="533400"/>
          </a:xfrm>
        </p:spPr>
        <p:txBody>
          <a:bodyPr/>
          <a:lstStyle/>
          <a:p>
            <a:pPr eaLnBrk="1" hangingPunct="1"/>
            <a:r>
              <a:rPr lang="en-US" sz="3200" dirty="0" smtClean="0">
                <a:solidFill>
                  <a:schemeClr val="accent2"/>
                </a:solidFill>
                <a:ea typeface="ＭＳ Ｐゴシック" pitchFamily="-109" charset="-128"/>
              </a:rPr>
              <a:t>Are Gifts Allowable?</a:t>
            </a:r>
          </a:p>
        </p:txBody>
      </p:sp>
      <p:sp>
        <p:nvSpPr>
          <p:cNvPr id="80899" name="Rectangle 3"/>
          <p:cNvSpPr>
            <a:spLocks noGrp="1" noChangeArrowheads="1"/>
          </p:cNvSpPr>
          <p:nvPr>
            <p:ph type="body" idx="1"/>
          </p:nvPr>
        </p:nvSpPr>
        <p:spPr>
          <a:xfrm>
            <a:off x="457200" y="1371600"/>
            <a:ext cx="8229600" cy="5715000"/>
          </a:xfrm>
        </p:spPr>
        <p:txBody>
          <a:bodyPr/>
          <a:lstStyle/>
          <a:p>
            <a:pPr eaLnBrk="1" hangingPunct="1">
              <a:lnSpc>
                <a:spcPct val="90000"/>
              </a:lnSpc>
            </a:pPr>
            <a:r>
              <a:rPr lang="en-US" sz="2100" dirty="0" smtClean="0">
                <a:ea typeface="ＭＳ Ｐゴシック" pitchFamily="-109" charset="-128"/>
              </a:rPr>
              <a:t>If it is not an award, it is a gift, and gifts are unallowable.</a:t>
            </a:r>
          </a:p>
          <a:p>
            <a:pPr eaLnBrk="1" hangingPunct="1">
              <a:lnSpc>
                <a:spcPct val="90000"/>
              </a:lnSpc>
            </a:pPr>
            <a:r>
              <a:rPr lang="en-US" sz="2100" dirty="0" smtClean="0">
                <a:ea typeface="ＭＳ Ｐゴシック" pitchFamily="-109" charset="-128"/>
              </a:rPr>
              <a:t>Gifts are NOT allowable, even if small in amount.</a:t>
            </a:r>
          </a:p>
          <a:p>
            <a:pPr lvl="1" eaLnBrk="1" hangingPunct="1">
              <a:lnSpc>
                <a:spcPct val="90000"/>
              </a:lnSpc>
            </a:pPr>
            <a:r>
              <a:rPr lang="en-US" sz="2100" dirty="0" smtClean="0">
                <a:ea typeface="ＭＳ Ｐゴシック" pitchFamily="-109" charset="-128"/>
              </a:rPr>
              <a:t>People have tried to say that if a gifts value is “de minimis”, trivial or of little value, it would be okay (for example, under $20/person).</a:t>
            </a:r>
          </a:p>
          <a:p>
            <a:pPr lvl="2" eaLnBrk="1" hangingPunct="1">
              <a:lnSpc>
                <a:spcPct val="90000"/>
              </a:lnSpc>
            </a:pPr>
            <a:r>
              <a:rPr lang="en-US" sz="2100" dirty="0" smtClean="0">
                <a:ea typeface="ＭＳ Ｐゴシック" pitchFamily="-109" charset="-128"/>
              </a:rPr>
              <a:t>Court cases say differently -- a gift is a gift</a:t>
            </a:r>
          </a:p>
          <a:p>
            <a:pPr lvl="1" eaLnBrk="1" hangingPunct="1">
              <a:lnSpc>
                <a:spcPct val="90000"/>
              </a:lnSpc>
            </a:pPr>
            <a:r>
              <a:rPr lang="en-US" sz="2100" dirty="0" smtClean="0">
                <a:ea typeface="ＭＳ Ｐゴシック" pitchFamily="-109" charset="-128"/>
              </a:rPr>
              <a:t>Gift certificates are ordinarily characterized as gifts of public funds even when purchased for an event with a public purpose because they confer a tangible private benefit to an individual.</a:t>
            </a:r>
          </a:p>
          <a:p>
            <a:pPr lvl="2" eaLnBrk="1" hangingPunct="1">
              <a:lnSpc>
                <a:spcPct val="90000"/>
              </a:lnSpc>
            </a:pPr>
            <a:r>
              <a:rPr lang="en-US" sz="2100" dirty="0" smtClean="0">
                <a:ea typeface="ＭＳ Ｐゴシック" pitchFamily="-109" charset="-128"/>
              </a:rPr>
              <a:t>Ask merchants or individuals to donate gift certificates to avoid making a gift of public funds</a:t>
            </a:r>
          </a:p>
          <a:p>
            <a:pPr lvl="1">
              <a:lnSpc>
                <a:spcPct val="90000"/>
              </a:lnSpc>
            </a:pPr>
            <a:r>
              <a:rPr lang="en-US" sz="2100" b="1" dirty="0" smtClean="0">
                <a:ea typeface="ＭＳ Ｐゴシック" pitchFamily="-109" charset="-128"/>
              </a:rPr>
              <a:t>If </a:t>
            </a:r>
            <a:r>
              <a:rPr lang="en-US" sz="2100" b="1" dirty="0">
                <a:ea typeface="ＭＳ Ｐゴシック" pitchFamily="-109" charset="-128"/>
              </a:rPr>
              <a:t>students want to give gifts, use private funds, not public funds.</a:t>
            </a:r>
          </a:p>
          <a:p>
            <a:pPr marL="457200" lvl="1" indent="0">
              <a:lnSpc>
                <a:spcPct val="90000"/>
              </a:lnSpc>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457200" y="704850"/>
            <a:ext cx="8229600" cy="819150"/>
          </a:xfrm>
        </p:spPr>
        <p:txBody>
          <a:bodyPr/>
          <a:lstStyle/>
          <a:p>
            <a:r>
              <a:rPr lang="en-US" dirty="0">
                <a:solidFill>
                  <a:schemeClr val="accent2"/>
                </a:solidFill>
                <a:ea typeface="ＭＳ Ｐゴシック" pitchFamily="-109" charset="-128"/>
              </a:rPr>
              <a:t>Are Gifts Allowable?, </a:t>
            </a:r>
            <a:r>
              <a:rPr lang="en-US" dirty="0" smtClean="0">
                <a:solidFill>
                  <a:schemeClr val="accent2"/>
                </a:solidFill>
                <a:ea typeface="ＭＳ Ｐゴシック" pitchFamily="-109" charset="-128"/>
              </a:rPr>
              <a:t>cont.</a:t>
            </a:r>
            <a:endParaRPr lang="en-US" dirty="0" smtClean="0">
              <a:ea typeface="ＭＳ Ｐゴシック" pitchFamily="-109" charset="-128"/>
            </a:endParaRPr>
          </a:p>
        </p:txBody>
      </p:sp>
      <p:sp>
        <p:nvSpPr>
          <p:cNvPr id="81923" name="Content Placeholder 2"/>
          <p:cNvSpPr>
            <a:spLocks noGrp="1"/>
          </p:cNvSpPr>
          <p:nvPr>
            <p:ph idx="1"/>
          </p:nvPr>
        </p:nvSpPr>
        <p:spPr>
          <a:xfrm>
            <a:off x="685800" y="1752600"/>
            <a:ext cx="8229600" cy="4800600"/>
          </a:xfrm>
        </p:spPr>
        <p:txBody>
          <a:bodyPr/>
          <a:lstStyle/>
          <a:p>
            <a:r>
              <a:rPr lang="en-US" b="1" dirty="0" smtClean="0">
                <a:ea typeface="ＭＳ Ｐゴシック" pitchFamily="-109" charset="-128"/>
              </a:rPr>
              <a:t>FCMAT’s recommendation:  </a:t>
            </a:r>
            <a:r>
              <a:rPr lang="en-US" dirty="0" smtClean="0">
                <a:ea typeface="ＭＳ Ｐゴシック" pitchFamily="-109" charset="-128"/>
              </a:rPr>
              <a:t>Gifts are NEVER allowed.</a:t>
            </a:r>
          </a:p>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704850"/>
            <a:ext cx="8229600" cy="514350"/>
          </a:xfrm>
        </p:spPr>
        <p:txBody>
          <a:bodyPr/>
          <a:lstStyle/>
          <a:p>
            <a:pPr eaLnBrk="1" hangingPunct="1"/>
            <a:r>
              <a:rPr lang="en-US" sz="3200" dirty="0" smtClean="0">
                <a:solidFill>
                  <a:schemeClr val="accent2"/>
                </a:solidFill>
                <a:ea typeface="ＭＳ Ｐゴシック" pitchFamily="-109" charset="-128"/>
              </a:rPr>
              <a:t>Are Donations to Other Organizations Allowed?</a:t>
            </a:r>
          </a:p>
        </p:txBody>
      </p:sp>
      <p:sp>
        <p:nvSpPr>
          <p:cNvPr id="82947" name="Rectangle 3"/>
          <p:cNvSpPr>
            <a:spLocks noGrp="1" noChangeArrowheads="1"/>
          </p:cNvSpPr>
          <p:nvPr>
            <p:ph type="body" idx="1"/>
          </p:nvPr>
        </p:nvSpPr>
        <p:spPr>
          <a:xfrm>
            <a:off x="609600" y="1371600"/>
            <a:ext cx="7924800" cy="4876800"/>
          </a:xfrm>
        </p:spPr>
        <p:txBody>
          <a:bodyPr/>
          <a:lstStyle/>
          <a:p>
            <a:pPr eaLnBrk="1" hangingPunct="1">
              <a:lnSpc>
                <a:spcPct val="80000"/>
              </a:lnSpc>
            </a:pPr>
            <a:r>
              <a:rPr lang="en-US" sz="2400" dirty="0" smtClean="0">
                <a:ea typeface="ＭＳ Ｐゴシック" pitchFamily="-109" charset="-128"/>
              </a:rPr>
              <a:t>Donations are considered a “Gift of Public Funds”</a:t>
            </a:r>
          </a:p>
          <a:p>
            <a:pPr lvl="1" eaLnBrk="1" hangingPunct="1">
              <a:lnSpc>
                <a:spcPct val="80000"/>
              </a:lnSpc>
            </a:pPr>
            <a:r>
              <a:rPr lang="en-US" sz="2400" dirty="0" smtClean="0">
                <a:ea typeface="ＭＳ Ｐゴシック" pitchFamily="-109" charset="-128"/>
              </a:rPr>
              <a:t>Funds have been raised under the district’s non-taxable status.</a:t>
            </a:r>
          </a:p>
          <a:p>
            <a:pPr eaLnBrk="1" hangingPunct="1">
              <a:lnSpc>
                <a:spcPct val="80000"/>
              </a:lnSpc>
            </a:pPr>
            <a:r>
              <a:rPr lang="en-US" sz="2400" dirty="0" smtClean="0">
                <a:ea typeface="ＭＳ Ｐゴシック" pitchFamily="-109" charset="-128"/>
              </a:rPr>
              <a:t>Students can still organize fund-raisers to support specific charities if clearly identified as such</a:t>
            </a:r>
          </a:p>
          <a:p>
            <a:pPr lvl="1" eaLnBrk="1" hangingPunct="1">
              <a:lnSpc>
                <a:spcPct val="80000"/>
              </a:lnSpc>
            </a:pPr>
            <a:r>
              <a:rPr lang="en-US" sz="2400" dirty="0" smtClean="0">
                <a:ea typeface="ＭＳ Ｐゴシック" pitchFamily="-109" charset="-128"/>
              </a:rPr>
              <a:t>If so, the checks should be written to the organization/charity.</a:t>
            </a:r>
          </a:p>
          <a:p>
            <a:pPr lvl="1" eaLnBrk="1" hangingPunct="1">
              <a:lnSpc>
                <a:spcPct val="80000"/>
              </a:lnSpc>
            </a:pPr>
            <a:r>
              <a:rPr lang="en-US" sz="2400" dirty="0" smtClean="0">
                <a:ea typeface="ＭＳ Ｐゴシック" pitchFamily="-109" charset="-128"/>
              </a:rPr>
              <a:t>An exception can exist only if district governing board approves a special fund-raising event with the funds clearly segregated within the ASB account.</a:t>
            </a:r>
          </a:p>
          <a:p>
            <a:pPr marL="457200" lvl="1" indent="0" eaLnBrk="1" hangingPunct="1">
              <a:lnSpc>
                <a:spcPct val="80000"/>
              </a:lnSpc>
              <a:buNone/>
            </a:pPr>
            <a:endParaRPr lang="en-US" sz="1400" dirty="0" smtClean="0">
              <a:ea typeface="ＭＳ Ｐゴシック" pitchFamily="-109" charset="-128"/>
            </a:endParaRPr>
          </a:p>
          <a:p>
            <a:pPr marL="0" indent="0" eaLnBrk="1" hangingPunct="1">
              <a:lnSpc>
                <a:spcPct val="80000"/>
              </a:lnSpc>
              <a:buNone/>
            </a:pPr>
            <a:r>
              <a:rPr lang="en-US" sz="2400" dirty="0" smtClean="0">
                <a:ea typeface="ＭＳ Ｐゴシック" pitchFamily="-109" charset="-128"/>
              </a:rPr>
              <a:t>Note: Donations are not allowed for needy families.  A legal foundation must be established separate from the district.</a:t>
            </a:r>
          </a:p>
        </p:txBody>
      </p:sp>
    </p:spTree>
  </p:cSld>
  <p:clrMapOvr>
    <a:masterClrMapping/>
  </p:clrMapOvr>
  <p:transition>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381000" y="152400"/>
            <a:ext cx="8534400" cy="1219200"/>
          </a:xfrm>
        </p:spPr>
        <p:txBody>
          <a:bodyPr/>
          <a:lstStyle/>
          <a:p>
            <a:r>
              <a:rPr lang="en-US" sz="3200" dirty="0" smtClean="0">
                <a:solidFill>
                  <a:schemeClr val="accent2"/>
                </a:solidFill>
                <a:ea typeface="ＭＳ Ｐゴシック" pitchFamily="-109" charset="-128"/>
              </a:rPr>
              <a:t>Are Donations to Other Organizations Allowed?, cont.</a:t>
            </a:r>
            <a:endParaRPr lang="en-US" sz="3200" dirty="0" smtClean="0">
              <a:ea typeface="ＭＳ Ｐゴシック" pitchFamily="-109" charset="-128"/>
            </a:endParaRPr>
          </a:p>
        </p:txBody>
      </p:sp>
      <p:sp>
        <p:nvSpPr>
          <p:cNvPr id="83971" name="Content Placeholder 2"/>
          <p:cNvSpPr>
            <a:spLocks noGrp="1"/>
          </p:cNvSpPr>
          <p:nvPr>
            <p:ph idx="1"/>
          </p:nvPr>
        </p:nvSpPr>
        <p:spPr>
          <a:xfrm>
            <a:off x="990600" y="1447800"/>
            <a:ext cx="7543800" cy="5029200"/>
          </a:xfrm>
        </p:spPr>
        <p:txBody>
          <a:bodyPr/>
          <a:lstStyle/>
          <a:p>
            <a:r>
              <a:rPr lang="en-US" b="1" dirty="0" smtClean="0">
                <a:ea typeface="ＭＳ Ｐゴシック" pitchFamily="-109" charset="-128"/>
              </a:rPr>
              <a:t>FCMAT’s recommendation:  </a:t>
            </a:r>
            <a:r>
              <a:rPr lang="en-US" dirty="0" smtClean="0">
                <a:ea typeface="ＭＳ Ｐゴシック" pitchFamily="-109" charset="-128"/>
              </a:rPr>
              <a:t>Donations to other organizations are not allowed from ASB funds unless specific governing board approval has been authorized.</a:t>
            </a:r>
          </a:p>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28600"/>
            <a:ext cx="8229600" cy="533400"/>
          </a:xfrm>
        </p:spPr>
        <p:txBody>
          <a:bodyPr/>
          <a:lstStyle/>
          <a:p>
            <a:pPr eaLnBrk="1" hangingPunct="1"/>
            <a:r>
              <a:rPr lang="en-US" sz="3200" dirty="0" smtClean="0">
                <a:solidFill>
                  <a:schemeClr val="accent2"/>
                </a:solidFill>
                <a:ea typeface="ＭＳ Ｐゴシック" pitchFamily="-109" charset="-128"/>
              </a:rPr>
              <a:t>Are Scholarships Allowed?</a:t>
            </a:r>
          </a:p>
        </p:txBody>
      </p:sp>
      <p:sp>
        <p:nvSpPr>
          <p:cNvPr id="136195" name="Rectangle 3"/>
          <p:cNvSpPr>
            <a:spLocks noGrp="1" noChangeArrowheads="1"/>
          </p:cNvSpPr>
          <p:nvPr>
            <p:ph type="body" idx="1"/>
          </p:nvPr>
        </p:nvSpPr>
        <p:spPr>
          <a:xfrm>
            <a:off x="381000" y="964058"/>
            <a:ext cx="8534400" cy="5867400"/>
          </a:xfrm>
        </p:spPr>
        <p:txBody>
          <a:bodyPr/>
          <a:lstStyle/>
          <a:p>
            <a:pPr eaLnBrk="1" hangingPunct="1">
              <a:lnSpc>
                <a:spcPct val="90000"/>
              </a:lnSpc>
              <a:spcBef>
                <a:spcPct val="10000"/>
              </a:spcBef>
              <a:defRPr/>
            </a:pPr>
            <a:r>
              <a:rPr lang="en-US" sz="2400" dirty="0" smtClean="0"/>
              <a:t>Yes, if the following exists:</a:t>
            </a:r>
          </a:p>
          <a:p>
            <a:pPr lvl="1" eaLnBrk="1" hangingPunct="1">
              <a:lnSpc>
                <a:spcPct val="90000"/>
              </a:lnSpc>
              <a:spcBef>
                <a:spcPct val="10000"/>
              </a:spcBef>
              <a:defRPr/>
            </a:pPr>
            <a:r>
              <a:rPr lang="en-US" sz="2400" dirty="0" smtClean="0"/>
              <a:t>Governing board, or authorized designee, approves the scholarship donation.</a:t>
            </a:r>
          </a:p>
          <a:p>
            <a:pPr lvl="1" eaLnBrk="1" hangingPunct="1">
              <a:lnSpc>
                <a:spcPct val="90000"/>
              </a:lnSpc>
              <a:spcBef>
                <a:spcPct val="10000"/>
              </a:spcBef>
              <a:defRPr/>
            </a:pPr>
            <a:r>
              <a:rPr lang="en-US" sz="2400" dirty="0" smtClean="0"/>
              <a:t>Acceptance must be in writing, including all conditions prescribed by the donor.</a:t>
            </a:r>
          </a:p>
          <a:p>
            <a:pPr lvl="1" eaLnBrk="1" hangingPunct="1">
              <a:lnSpc>
                <a:spcPct val="90000"/>
              </a:lnSpc>
              <a:spcBef>
                <a:spcPct val="10000"/>
              </a:spcBef>
              <a:defRPr/>
            </a:pPr>
            <a:r>
              <a:rPr lang="en-US" sz="2400" dirty="0" smtClean="0"/>
              <a:t>Statement must also be included regarding the disposition of any remaining balance.</a:t>
            </a:r>
          </a:p>
          <a:p>
            <a:pPr lvl="1" eaLnBrk="1" hangingPunct="1">
              <a:lnSpc>
                <a:spcPct val="90000"/>
              </a:lnSpc>
              <a:spcBef>
                <a:spcPct val="10000"/>
              </a:spcBef>
              <a:defRPr/>
            </a:pPr>
            <a:r>
              <a:rPr lang="en-US" sz="2400" dirty="0" smtClean="0"/>
              <a:t>Each scholarship and trust account must be established separately.</a:t>
            </a:r>
          </a:p>
          <a:p>
            <a:pPr lvl="1" eaLnBrk="1" hangingPunct="1">
              <a:lnSpc>
                <a:spcPct val="90000"/>
              </a:lnSpc>
              <a:spcBef>
                <a:spcPct val="10000"/>
              </a:spcBef>
              <a:defRPr/>
            </a:pPr>
            <a:r>
              <a:rPr lang="en-US" sz="2400" dirty="0" smtClean="0"/>
              <a:t>The donation cannot be for a specific student(s).</a:t>
            </a:r>
          </a:p>
          <a:p>
            <a:pPr marL="393700" lvl="1" indent="0" eaLnBrk="1" hangingPunct="1">
              <a:lnSpc>
                <a:spcPct val="90000"/>
              </a:lnSpc>
              <a:spcBef>
                <a:spcPct val="10000"/>
              </a:spcBef>
              <a:buFont typeface="Wingdings 2" pitchFamily="-109" charset="2"/>
              <a:buNone/>
              <a:defRPr/>
            </a:pPr>
            <a:endParaRPr lang="en-US" sz="1000" dirty="0" smtClean="0"/>
          </a:p>
          <a:p>
            <a:pPr eaLnBrk="1" hangingPunct="1">
              <a:lnSpc>
                <a:spcPct val="80000"/>
              </a:lnSpc>
              <a:defRPr/>
            </a:pPr>
            <a:r>
              <a:rPr lang="en-US" sz="2400" dirty="0" smtClean="0"/>
              <a:t>Students may organize fund-raisers to raise money for scholarships</a:t>
            </a:r>
          </a:p>
          <a:p>
            <a:pPr lvl="1" eaLnBrk="1" hangingPunct="1">
              <a:lnSpc>
                <a:spcPct val="80000"/>
              </a:lnSpc>
              <a:defRPr/>
            </a:pPr>
            <a:r>
              <a:rPr lang="en-US" sz="2400" dirty="0" smtClean="0"/>
              <a:t>If the district governing board approves a special fund-raising event with the funds clearly segregated within the ASB account.</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533400"/>
            <a:ext cx="8229600" cy="590550"/>
          </a:xfrm>
        </p:spPr>
        <p:txBody>
          <a:bodyPr/>
          <a:lstStyle/>
          <a:p>
            <a:pPr eaLnBrk="1" hangingPunct="1"/>
            <a:r>
              <a:rPr lang="en-US" sz="3200" dirty="0" smtClean="0">
                <a:solidFill>
                  <a:schemeClr val="accent2"/>
                </a:solidFill>
                <a:ea typeface="ＭＳ Ｐゴシック" pitchFamily="-109" charset="-128"/>
              </a:rPr>
              <a:t>Starting up ASB and/or New Clubs, cont.</a:t>
            </a:r>
          </a:p>
        </p:txBody>
      </p:sp>
      <p:sp>
        <p:nvSpPr>
          <p:cNvPr id="40963" name="Rectangle 3"/>
          <p:cNvSpPr>
            <a:spLocks noGrp="1" noChangeArrowheads="1"/>
          </p:cNvSpPr>
          <p:nvPr>
            <p:ph type="body" idx="1"/>
          </p:nvPr>
        </p:nvSpPr>
        <p:spPr>
          <a:xfrm>
            <a:off x="533400" y="1371600"/>
            <a:ext cx="8382000" cy="4953000"/>
          </a:xfrm>
        </p:spPr>
        <p:txBody>
          <a:bodyPr/>
          <a:lstStyle/>
          <a:p>
            <a:pPr eaLnBrk="1" hangingPunct="1">
              <a:lnSpc>
                <a:spcPct val="80000"/>
              </a:lnSpc>
              <a:defRPr/>
            </a:pPr>
            <a:endParaRPr lang="en-US" sz="2600" dirty="0" smtClean="0"/>
          </a:p>
          <a:p>
            <a:pPr eaLnBrk="1" hangingPunct="1">
              <a:lnSpc>
                <a:spcPct val="80000"/>
              </a:lnSpc>
              <a:defRPr/>
            </a:pPr>
            <a:r>
              <a:rPr lang="en-US" sz="2600" dirty="0" smtClean="0"/>
              <a:t>All clubs need to be approved, even activity clubs for liability reasons</a:t>
            </a:r>
          </a:p>
          <a:p>
            <a:pPr lvl="1">
              <a:lnSpc>
                <a:spcPct val="80000"/>
              </a:lnSpc>
              <a:defRPr/>
            </a:pPr>
            <a:r>
              <a:rPr lang="en-US" sz="2400" dirty="0" smtClean="0"/>
              <a:t>Needs a certificated club advisor</a:t>
            </a:r>
          </a:p>
          <a:p>
            <a:pPr lvl="1">
              <a:lnSpc>
                <a:spcPct val="80000"/>
              </a:lnSpc>
              <a:defRPr/>
            </a:pPr>
            <a:r>
              <a:rPr lang="en-US" sz="2400" dirty="0" smtClean="0"/>
              <a:t>If no financial activity, then there is no need for monthly meetings with minutes or budgets</a:t>
            </a:r>
          </a:p>
          <a:p>
            <a:pPr marL="393700" lvl="1" indent="0" eaLnBrk="1" hangingPunct="1">
              <a:lnSpc>
                <a:spcPct val="80000"/>
              </a:lnSpc>
              <a:buFont typeface="Wingdings 2" pitchFamily="-109" charset="2"/>
              <a:buNone/>
              <a:defRPr/>
            </a:pPr>
            <a:endParaRPr lang="en-US" dirty="0" smtClean="0"/>
          </a:p>
        </p:txBody>
      </p:sp>
    </p:spTree>
    <p:extLst>
      <p:ext uri="{BB962C8B-B14F-4D97-AF65-F5344CB8AC3E}">
        <p14:creationId xmlns:p14="http://schemas.microsoft.com/office/powerpoint/2010/main" xmlns="" val="829038604"/>
      </p:ext>
    </p:extLst>
  </p:cSld>
  <p:clrMapOvr>
    <a:masterClrMapping/>
  </p:clrMapOvr>
  <p:transition>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381000"/>
            <a:ext cx="8229600" cy="533400"/>
          </a:xfrm>
        </p:spPr>
        <p:txBody>
          <a:bodyPr/>
          <a:lstStyle/>
          <a:p>
            <a:pPr eaLnBrk="1" hangingPunct="1"/>
            <a:r>
              <a:rPr lang="en-US" sz="3200" dirty="0" smtClean="0">
                <a:solidFill>
                  <a:schemeClr val="accent2"/>
                </a:solidFill>
                <a:ea typeface="ＭＳ Ｐゴシック" pitchFamily="-109" charset="-128"/>
              </a:rPr>
              <a:t>Are Scholarships Allowed?, cont.</a:t>
            </a:r>
          </a:p>
        </p:txBody>
      </p:sp>
      <p:sp>
        <p:nvSpPr>
          <p:cNvPr id="86019" name="Rectangle 3"/>
          <p:cNvSpPr>
            <a:spLocks noGrp="1" noChangeArrowheads="1"/>
          </p:cNvSpPr>
          <p:nvPr>
            <p:ph type="body" idx="1"/>
          </p:nvPr>
        </p:nvSpPr>
        <p:spPr>
          <a:xfrm>
            <a:off x="627580" y="1219200"/>
            <a:ext cx="8059220" cy="5867400"/>
          </a:xfrm>
        </p:spPr>
        <p:txBody>
          <a:bodyPr/>
          <a:lstStyle/>
          <a:p>
            <a:pPr eaLnBrk="1" hangingPunct="1">
              <a:lnSpc>
                <a:spcPct val="90000"/>
              </a:lnSpc>
              <a:spcBef>
                <a:spcPct val="10000"/>
              </a:spcBef>
            </a:pPr>
            <a:r>
              <a:rPr lang="en-US" sz="2400" dirty="0" smtClean="0">
                <a:ea typeface="ＭＳ Ｐゴシック" pitchFamily="-109" charset="-128"/>
              </a:rPr>
              <a:t>If scholarships are going to be allowed from ASB funds, the following must occur:</a:t>
            </a:r>
          </a:p>
          <a:p>
            <a:pPr lvl="1" eaLnBrk="1" hangingPunct="1">
              <a:lnSpc>
                <a:spcPct val="90000"/>
              </a:lnSpc>
              <a:spcBef>
                <a:spcPct val="10000"/>
              </a:spcBef>
            </a:pPr>
            <a:r>
              <a:rPr lang="en-US" sz="2400" dirty="0" smtClean="0">
                <a:ea typeface="ＭＳ Ｐゴシック" pitchFamily="-109" charset="-128"/>
              </a:rPr>
              <a:t>There must be an unbiased committee who selects the recipients.</a:t>
            </a:r>
          </a:p>
          <a:p>
            <a:pPr lvl="1" eaLnBrk="1" hangingPunct="1">
              <a:lnSpc>
                <a:spcPct val="90000"/>
              </a:lnSpc>
              <a:spcBef>
                <a:spcPct val="10000"/>
              </a:spcBef>
            </a:pPr>
            <a:r>
              <a:rPr lang="en-US" sz="2400" dirty="0" smtClean="0">
                <a:ea typeface="ＭＳ Ｐゴシック" pitchFamily="-109" charset="-128"/>
              </a:rPr>
              <a:t>The selection criteria must be determined prior to beginning the fund-raising or acceptance of any donations.</a:t>
            </a:r>
          </a:p>
          <a:p>
            <a:pPr marL="666750" lvl="2" indent="0" eaLnBrk="1" hangingPunct="1">
              <a:lnSpc>
                <a:spcPct val="90000"/>
              </a:lnSpc>
              <a:spcBef>
                <a:spcPct val="10000"/>
              </a:spcBef>
              <a:buFont typeface="Wingdings 2" pitchFamily="-109" charset="2"/>
              <a:buNone/>
            </a:pPr>
            <a:endParaRPr lang="en-US" sz="1200" dirty="0" smtClean="0">
              <a:ea typeface="ＭＳ Ｐゴシック" pitchFamily="-109" charset="-128"/>
            </a:endParaRPr>
          </a:p>
          <a:p>
            <a:pPr>
              <a:lnSpc>
                <a:spcPct val="90000"/>
              </a:lnSpc>
              <a:spcBef>
                <a:spcPct val="10000"/>
              </a:spcBef>
            </a:pPr>
            <a:r>
              <a:rPr lang="en-US" sz="2400" dirty="0" smtClean="0">
                <a:ea typeface="ＭＳ Ｐゴシック" pitchFamily="-109" charset="-128"/>
              </a:rPr>
              <a:t>Scholarship check(s) must be made payable directly to the college.</a:t>
            </a:r>
          </a:p>
          <a:p>
            <a:pPr marL="0" indent="0" eaLnBrk="1" hangingPunct="1">
              <a:lnSpc>
                <a:spcPct val="90000"/>
              </a:lnSpc>
              <a:spcBef>
                <a:spcPct val="10000"/>
              </a:spcBef>
              <a:buNone/>
            </a:pPr>
            <a:endParaRPr lang="en-US" sz="22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457200" y="533400"/>
            <a:ext cx="8229600" cy="742950"/>
          </a:xfrm>
        </p:spPr>
        <p:txBody>
          <a:bodyPr/>
          <a:lstStyle/>
          <a:p>
            <a:r>
              <a:rPr lang="en-US" sz="3200" dirty="0">
                <a:solidFill>
                  <a:schemeClr val="accent2"/>
                </a:solidFill>
                <a:ea typeface="ＭＳ Ｐゴシック" pitchFamily="-109" charset="-128"/>
              </a:rPr>
              <a:t>Are Scholarships Allowed</a:t>
            </a:r>
            <a:r>
              <a:rPr lang="en-US" sz="3200" dirty="0" smtClean="0">
                <a:solidFill>
                  <a:schemeClr val="accent2"/>
                </a:solidFill>
                <a:ea typeface="ＭＳ Ｐゴシック" pitchFamily="-109" charset="-128"/>
              </a:rPr>
              <a:t>?, cont.</a:t>
            </a:r>
            <a:endParaRPr lang="en-US" sz="3200" dirty="0" smtClean="0">
              <a:ea typeface="ＭＳ Ｐゴシック" pitchFamily="-109" charset="-128"/>
            </a:endParaRPr>
          </a:p>
        </p:txBody>
      </p:sp>
      <p:sp>
        <p:nvSpPr>
          <p:cNvPr id="87043" name="Content Placeholder 2"/>
          <p:cNvSpPr>
            <a:spLocks noGrp="1"/>
          </p:cNvSpPr>
          <p:nvPr>
            <p:ph idx="1"/>
          </p:nvPr>
        </p:nvSpPr>
        <p:spPr>
          <a:xfrm>
            <a:off x="457200" y="1447801"/>
            <a:ext cx="8229600" cy="4876800"/>
          </a:xfrm>
        </p:spPr>
        <p:txBody>
          <a:bodyPr/>
          <a:lstStyle/>
          <a:p>
            <a:r>
              <a:rPr lang="en-US" b="1" dirty="0" smtClean="0">
                <a:ea typeface="ＭＳ Ｐゴシック" pitchFamily="-109" charset="-128"/>
              </a:rPr>
              <a:t>FCMAT’s recommendation:  </a:t>
            </a:r>
            <a:r>
              <a:rPr lang="en-US" dirty="0" smtClean="0">
                <a:ea typeface="ＭＳ Ｐゴシック" pitchFamily="-109" charset="-128"/>
              </a:rPr>
              <a:t>Scholarships are not allowed from ASB funds unless the previous criteria have been approved and established in advance.</a:t>
            </a:r>
          </a:p>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33400" y="533400"/>
            <a:ext cx="8229600" cy="533400"/>
          </a:xfrm>
        </p:spPr>
        <p:txBody>
          <a:bodyPr/>
          <a:lstStyle/>
          <a:p>
            <a:pPr eaLnBrk="1" hangingPunct="1"/>
            <a:r>
              <a:rPr lang="en-US" sz="3200" dirty="0" smtClean="0">
                <a:solidFill>
                  <a:schemeClr val="accent2"/>
                </a:solidFill>
                <a:ea typeface="ＭＳ Ｐゴシック" pitchFamily="-109" charset="-128"/>
              </a:rPr>
              <a:t>Is Employee Clothing/Attire Allowed?</a:t>
            </a:r>
          </a:p>
        </p:txBody>
      </p:sp>
      <p:sp>
        <p:nvSpPr>
          <p:cNvPr id="88067" name="Rectangle 3"/>
          <p:cNvSpPr>
            <a:spLocks noGrp="1" noChangeArrowheads="1"/>
          </p:cNvSpPr>
          <p:nvPr>
            <p:ph type="body" idx="1"/>
          </p:nvPr>
        </p:nvSpPr>
        <p:spPr>
          <a:xfrm>
            <a:off x="762000" y="1295400"/>
            <a:ext cx="7924800" cy="5105400"/>
          </a:xfrm>
        </p:spPr>
        <p:txBody>
          <a:bodyPr/>
          <a:lstStyle/>
          <a:p>
            <a:pPr eaLnBrk="1" hangingPunct="1"/>
            <a:r>
              <a:rPr lang="en-US" sz="2400" dirty="0" smtClean="0">
                <a:ea typeface="ＭＳ Ｐゴシック" pitchFamily="-109" charset="-128"/>
              </a:rPr>
              <a:t>Not Allowed.</a:t>
            </a:r>
          </a:p>
          <a:p>
            <a:pPr lvl="1" eaLnBrk="1" hangingPunct="1"/>
            <a:r>
              <a:rPr lang="en-US" sz="2400" dirty="0" smtClean="0">
                <a:ea typeface="ＭＳ Ｐゴシック" pitchFamily="-109" charset="-128"/>
              </a:rPr>
              <a:t>No specific statutory or case authorizes such expenses </a:t>
            </a:r>
          </a:p>
          <a:p>
            <a:pPr lvl="2" eaLnBrk="1" hangingPunct="1"/>
            <a:r>
              <a:rPr lang="en-US" dirty="0" smtClean="0">
                <a:ea typeface="ＭＳ Ｐゴシック" pitchFamily="-109" charset="-128"/>
              </a:rPr>
              <a:t>It is not allowed because it directly benefits an individual</a:t>
            </a:r>
          </a:p>
          <a:p>
            <a:pPr lvl="1" eaLnBrk="1" hangingPunct="1"/>
            <a:r>
              <a:rPr lang="en-US" sz="2400" dirty="0" smtClean="0">
                <a:ea typeface="ＭＳ Ｐゴシック" pitchFamily="-109" charset="-128"/>
              </a:rPr>
              <a:t>Employee clothing and attire expenditures may be considered a gift of public funds.</a:t>
            </a:r>
          </a:p>
          <a:p>
            <a:pPr eaLnBrk="1" hangingPunct="1">
              <a:buFontTx/>
              <a:buNone/>
            </a:pPr>
            <a:endParaRPr lang="en-US" sz="24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457200" y="609600"/>
            <a:ext cx="8229600" cy="590550"/>
          </a:xfrm>
        </p:spPr>
        <p:txBody>
          <a:bodyPr/>
          <a:lstStyle/>
          <a:p>
            <a:r>
              <a:rPr lang="en-US" sz="3200" dirty="0" smtClean="0">
                <a:solidFill>
                  <a:schemeClr val="accent2"/>
                </a:solidFill>
                <a:ea typeface="ＭＳ Ｐゴシック" pitchFamily="-109" charset="-128"/>
              </a:rPr>
              <a:t>Is Employee Clothing/Attire Allowed?, cont.</a:t>
            </a:r>
            <a:endParaRPr lang="en-US" sz="3200" dirty="0" smtClean="0">
              <a:ea typeface="ＭＳ Ｐゴシック" pitchFamily="-109" charset="-128"/>
            </a:endParaRPr>
          </a:p>
        </p:txBody>
      </p:sp>
      <p:sp>
        <p:nvSpPr>
          <p:cNvPr id="89091" name="Content Placeholder 2"/>
          <p:cNvSpPr>
            <a:spLocks noGrp="1"/>
          </p:cNvSpPr>
          <p:nvPr>
            <p:ph idx="1"/>
          </p:nvPr>
        </p:nvSpPr>
        <p:spPr>
          <a:xfrm>
            <a:off x="838200" y="1524000"/>
            <a:ext cx="7696200" cy="4800600"/>
          </a:xfrm>
        </p:spPr>
        <p:txBody>
          <a:bodyPr/>
          <a:lstStyle/>
          <a:p>
            <a:r>
              <a:rPr lang="en-US" b="1" dirty="0" smtClean="0">
                <a:ea typeface="ＭＳ Ｐゴシック" pitchFamily="-109" charset="-128"/>
              </a:rPr>
              <a:t>FCMAT’s recommendation:  </a:t>
            </a:r>
            <a:r>
              <a:rPr lang="en-US" dirty="0" smtClean="0">
                <a:ea typeface="ＭＳ Ｐゴシック" pitchFamily="-109" charset="-128"/>
              </a:rPr>
              <a:t>Students shouldn’t be raising money to outfit employees.  </a:t>
            </a:r>
          </a:p>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81000"/>
            <a:ext cx="8229600" cy="762000"/>
          </a:xfrm>
        </p:spPr>
        <p:txBody>
          <a:bodyPr/>
          <a:lstStyle/>
          <a:p>
            <a:pPr eaLnBrk="1" hangingPunct="1"/>
            <a:r>
              <a:rPr lang="en-US" sz="3200" dirty="0" smtClean="0">
                <a:solidFill>
                  <a:schemeClr val="accent2"/>
                </a:solidFill>
                <a:ea typeface="ＭＳ Ｐゴシック" pitchFamily="-109" charset="-128"/>
              </a:rPr>
              <a:t>Are Employee Appreciation Meals Allowed?</a:t>
            </a:r>
          </a:p>
        </p:txBody>
      </p:sp>
      <p:sp>
        <p:nvSpPr>
          <p:cNvPr id="90115" name="Rectangle 3"/>
          <p:cNvSpPr>
            <a:spLocks noGrp="1" noChangeArrowheads="1"/>
          </p:cNvSpPr>
          <p:nvPr>
            <p:ph type="body" idx="1"/>
          </p:nvPr>
        </p:nvSpPr>
        <p:spPr>
          <a:xfrm>
            <a:off x="762000" y="1295400"/>
            <a:ext cx="7772400" cy="5181600"/>
          </a:xfrm>
        </p:spPr>
        <p:txBody>
          <a:bodyPr/>
          <a:lstStyle/>
          <a:p>
            <a:pPr eaLnBrk="1" hangingPunct="1"/>
            <a:r>
              <a:rPr lang="en-US" sz="2800" dirty="0" smtClean="0">
                <a:ea typeface="ＭＳ Ｐゴシック" pitchFamily="-109" charset="-128"/>
              </a:rPr>
              <a:t>Not Allowed</a:t>
            </a:r>
          </a:p>
          <a:p>
            <a:pPr eaLnBrk="1" hangingPunct="1"/>
            <a:r>
              <a:rPr lang="en-US" dirty="0" smtClean="0">
                <a:ea typeface="ＭＳ Ｐゴシック" pitchFamily="-109" charset="-128"/>
              </a:rPr>
              <a:t>Appreciation meals do not qualify as awards.</a:t>
            </a:r>
          </a:p>
          <a:p>
            <a:pPr eaLnBrk="1" hangingPunct="1"/>
            <a:r>
              <a:rPr lang="en-US" dirty="0" smtClean="0">
                <a:ea typeface="ＭＳ Ｐゴシック" pitchFamily="-109" charset="-128"/>
              </a:rPr>
              <a:t>Attorney General says not “actual and necessary” per  E.C. 44032.</a:t>
            </a:r>
          </a:p>
          <a:p>
            <a:pPr eaLnBrk="1" hangingPunct="1"/>
            <a:r>
              <a:rPr lang="en-US" dirty="0" smtClean="0">
                <a:ea typeface="ＭＳ Ｐゴシック" pitchFamily="-109" charset="-128"/>
              </a:rPr>
              <a:t>Don’t provide a direct and/or substantial purpose -- so would be a gift of public funds.</a:t>
            </a:r>
          </a:p>
        </p:txBody>
      </p:sp>
    </p:spTree>
  </p:cSld>
  <p:clrMapOvr>
    <a:masterClrMapping/>
  </p:clrMapOvr>
  <p:transition>
    <p:fade thruBlk="1"/>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a:xfrm>
            <a:off x="457200" y="457200"/>
            <a:ext cx="8229600" cy="609600"/>
          </a:xfrm>
        </p:spPr>
        <p:txBody>
          <a:bodyPr/>
          <a:lstStyle/>
          <a:p>
            <a:r>
              <a:rPr lang="en-US" sz="3200" dirty="0">
                <a:solidFill>
                  <a:schemeClr val="accent2"/>
                </a:solidFill>
                <a:ea typeface="ＭＳ Ｐゴシック" pitchFamily="-109" charset="-128"/>
              </a:rPr>
              <a:t>Are </a:t>
            </a:r>
            <a:r>
              <a:rPr lang="en-US" sz="3200" dirty="0" smtClean="0">
                <a:solidFill>
                  <a:schemeClr val="accent2"/>
                </a:solidFill>
                <a:ea typeface="ＭＳ Ｐゴシック" pitchFamily="-109" charset="-128"/>
              </a:rPr>
              <a:t>Employee Appreciation Meals Allowed?, cont</a:t>
            </a:r>
            <a:r>
              <a:rPr lang="en-US" sz="3200" dirty="0">
                <a:solidFill>
                  <a:schemeClr val="accent2"/>
                </a:solidFill>
                <a:ea typeface="ＭＳ Ｐゴシック" pitchFamily="-109" charset="-128"/>
              </a:rPr>
              <a:t>.</a:t>
            </a:r>
            <a:endParaRPr lang="en-US" sz="3200" dirty="0" smtClean="0">
              <a:ea typeface="ＭＳ Ｐゴシック" pitchFamily="-109" charset="-128"/>
            </a:endParaRPr>
          </a:p>
        </p:txBody>
      </p:sp>
      <p:sp>
        <p:nvSpPr>
          <p:cNvPr id="91139" name="Content Placeholder 2"/>
          <p:cNvSpPr>
            <a:spLocks noGrp="1"/>
          </p:cNvSpPr>
          <p:nvPr>
            <p:ph idx="1"/>
          </p:nvPr>
        </p:nvSpPr>
        <p:spPr>
          <a:xfrm>
            <a:off x="609600" y="1295400"/>
            <a:ext cx="8229600" cy="5257800"/>
          </a:xfrm>
        </p:spPr>
        <p:txBody>
          <a:bodyPr/>
          <a:lstStyle/>
          <a:p>
            <a:r>
              <a:rPr lang="en-US" b="1" dirty="0" smtClean="0">
                <a:ea typeface="ＭＳ Ｐゴシック" pitchFamily="-109" charset="-128"/>
              </a:rPr>
              <a:t>FCMAT’s recommendation:  </a:t>
            </a:r>
            <a:r>
              <a:rPr lang="en-US" dirty="0" smtClean="0">
                <a:ea typeface="ＭＳ Ｐゴシック" pitchFamily="-109" charset="-128"/>
              </a:rPr>
              <a:t>Employee appreciation meals are not allowed.</a:t>
            </a:r>
          </a:p>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304800"/>
            <a:ext cx="8229600" cy="533400"/>
          </a:xfrm>
        </p:spPr>
        <p:txBody>
          <a:bodyPr/>
          <a:lstStyle/>
          <a:p>
            <a:pPr eaLnBrk="1" hangingPunct="1"/>
            <a:r>
              <a:rPr lang="en-US" sz="3200" dirty="0" smtClean="0">
                <a:solidFill>
                  <a:schemeClr val="accent2"/>
                </a:solidFill>
                <a:ea typeface="ＭＳ Ｐゴシック" pitchFamily="-109" charset="-128"/>
              </a:rPr>
              <a:t>Contracts for ASB</a:t>
            </a:r>
          </a:p>
        </p:txBody>
      </p:sp>
      <p:sp>
        <p:nvSpPr>
          <p:cNvPr id="92163" name="Rectangle 3"/>
          <p:cNvSpPr>
            <a:spLocks noGrp="1" noChangeArrowheads="1"/>
          </p:cNvSpPr>
          <p:nvPr>
            <p:ph type="body" idx="1"/>
          </p:nvPr>
        </p:nvSpPr>
        <p:spPr>
          <a:xfrm>
            <a:off x="457200" y="914400"/>
            <a:ext cx="7848600" cy="5257800"/>
          </a:xfrm>
        </p:spPr>
        <p:txBody>
          <a:bodyPr/>
          <a:lstStyle/>
          <a:p>
            <a:pPr eaLnBrk="1" hangingPunct="1">
              <a:lnSpc>
                <a:spcPct val="80000"/>
              </a:lnSpc>
            </a:pPr>
            <a:r>
              <a:rPr lang="en-US" sz="2600" dirty="0" smtClean="0">
                <a:ea typeface="ＭＳ Ｐゴシック" pitchFamily="-109" charset="-128"/>
              </a:rPr>
              <a:t>Contract - legally binding document</a:t>
            </a:r>
          </a:p>
          <a:p>
            <a:pPr lvl="1" eaLnBrk="1" hangingPunct="1">
              <a:lnSpc>
                <a:spcPct val="80000"/>
              </a:lnSpc>
            </a:pPr>
            <a:r>
              <a:rPr lang="en-US" dirty="0" smtClean="0">
                <a:ea typeface="ＭＳ Ｐゴシック" pitchFamily="-109" charset="-128"/>
              </a:rPr>
              <a:t>Whoever is authorized to sign contracts under district policy are the same individuals that are allowed to sign ASB contracts.</a:t>
            </a:r>
          </a:p>
          <a:p>
            <a:pPr lvl="2" eaLnBrk="1" hangingPunct="1">
              <a:lnSpc>
                <a:spcPct val="80000"/>
              </a:lnSpc>
            </a:pPr>
            <a:r>
              <a:rPr lang="en-US" sz="2600" dirty="0" smtClean="0">
                <a:ea typeface="ＭＳ Ｐゴシック" pitchFamily="-109" charset="-128"/>
              </a:rPr>
              <a:t>School principals and ASB advisors are not usually board- approved signers.  Make sure you check your district board policy before signing any contract.</a:t>
            </a:r>
          </a:p>
          <a:p>
            <a:pPr lvl="1" eaLnBrk="1" hangingPunct="1">
              <a:lnSpc>
                <a:spcPct val="80000"/>
              </a:lnSpc>
            </a:pPr>
            <a:r>
              <a:rPr lang="en-US" dirty="0" smtClean="0">
                <a:ea typeface="ＭＳ Ｐゴシック" pitchFamily="-109" charset="-128"/>
              </a:rPr>
              <a:t>Follow district policy regarding contracts</a:t>
            </a:r>
          </a:p>
          <a:p>
            <a:pPr lvl="2" eaLnBrk="1" hangingPunct="1">
              <a:lnSpc>
                <a:spcPct val="80000"/>
              </a:lnSpc>
            </a:pPr>
            <a:r>
              <a:rPr lang="en-US" sz="2600" dirty="0" smtClean="0">
                <a:ea typeface="ＭＳ Ｐゴシック" pitchFamily="-109" charset="-128"/>
              </a:rPr>
              <a:t>Authorized signers</a:t>
            </a:r>
          </a:p>
          <a:p>
            <a:pPr lvl="2" eaLnBrk="1" hangingPunct="1">
              <a:lnSpc>
                <a:spcPct val="80000"/>
              </a:lnSpc>
            </a:pPr>
            <a:r>
              <a:rPr lang="en-US" sz="2600" dirty="0" smtClean="0">
                <a:ea typeface="ＭＳ Ｐゴシック" pitchFamily="-109" charset="-128"/>
              </a:rPr>
              <a:t>Dollar limits</a:t>
            </a:r>
          </a:p>
          <a:p>
            <a:pPr lvl="2" eaLnBrk="1" hangingPunct="1">
              <a:lnSpc>
                <a:spcPct val="80000"/>
              </a:lnSpc>
            </a:pPr>
            <a:r>
              <a:rPr lang="en-US" sz="2600" dirty="0" smtClean="0">
                <a:ea typeface="ＭＳ Ｐゴシック" pitchFamily="-109" charset="-128"/>
              </a:rPr>
              <a:t>Required review/authorization</a:t>
            </a:r>
          </a:p>
          <a:p>
            <a:pPr lvl="1" eaLnBrk="1" hangingPunct="1">
              <a:lnSpc>
                <a:spcPct val="80000"/>
              </a:lnSpc>
            </a:pPr>
            <a:r>
              <a:rPr lang="en-US" dirty="0" smtClean="0">
                <a:ea typeface="ＭＳ Ｐゴシック" pitchFamily="-109" charset="-128"/>
              </a:rPr>
              <a:t>District contract policies and procedures </a:t>
            </a:r>
            <a:r>
              <a:rPr lang="en-US" dirty="0">
                <a:ea typeface="ＭＳ Ｐゴシック" pitchFamily="-109" charset="-128"/>
              </a:rPr>
              <a:t>p</a:t>
            </a:r>
            <a:r>
              <a:rPr lang="en-US" dirty="0" smtClean="0">
                <a:ea typeface="ＭＳ Ｐゴシック" pitchFamily="-109" charset="-128"/>
              </a:rPr>
              <a:t>rotect the ASB, the students, and their assets.</a:t>
            </a:r>
          </a:p>
        </p:txBody>
      </p:sp>
    </p:spTree>
  </p:cSld>
  <p:clrMapOvr>
    <a:masterClrMapping/>
  </p:clrMapOvr>
  <p:transition>
    <p:fade thruBlk="1"/>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533400" y="304800"/>
            <a:ext cx="8229600" cy="990600"/>
          </a:xfrm>
        </p:spPr>
        <p:txBody>
          <a:bodyPr/>
          <a:lstStyle/>
          <a:p>
            <a:pPr eaLnBrk="1" hangingPunct="1"/>
            <a:r>
              <a:rPr lang="en-US" sz="3200" dirty="0" smtClean="0">
                <a:solidFill>
                  <a:schemeClr val="accent2"/>
                </a:solidFill>
                <a:ea typeface="ＭＳ Ｐゴシック" pitchFamily="-109" charset="-128"/>
              </a:rPr>
              <a:t>What Happens When the ASB Pays for a District Employee’s Services?</a:t>
            </a:r>
          </a:p>
        </p:txBody>
      </p:sp>
      <p:sp>
        <p:nvSpPr>
          <p:cNvPr id="5" name="Rectangle 4"/>
          <p:cNvSpPr/>
          <p:nvPr/>
        </p:nvSpPr>
        <p:spPr>
          <a:xfrm>
            <a:off x="609600" y="1600200"/>
            <a:ext cx="8153400" cy="3280898"/>
          </a:xfrm>
          <a:prstGeom prst="rect">
            <a:avLst/>
          </a:prstGeom>
        </p:spPr>
        <p:txBody>
          <a:bodyPr wrap="square">
            <a:spAutoFit/>
          </a:bodyPr>
          <a:lstStyle/>
          <a:p>
            <a:pPr marL="342900" indent="-342900">
              <a:lnSpc>
                <a:spcPct val="90000"/>
              </a:lnSpc>
              <a:spcBef>
                <a:spcPts val="600"/>
              </a:spcBef>
              <a:buFont typeface="Arial" pitchFamily="34" charset="0"/>
              <a:buChar char="•"/>
            </a:pPr>
            <a:r>
              <a:rPr lang="en-US" sz="2600" dirty="0">
                <a:ea typeface="ＭＳ Ｐゴシック" pitchFamily="-109" charset="-128"/>
              </a:rPr>
              <a:t>Sometimes a </a:t>
            </a:r>
            <a:r>
              <a:rPr lang="en-US" sz="2600" dirty="0" smtClean="0">
                <a:ea typeface="ＭＳ Ｐゴシック" pitchFamily="-109" charset="-128"/>
              </a:rPr>
              <a:t>district </a:t>
            </a:r>
            <a:r>
              <a:rPr lang="en-US" sz="2600" dirty="0">
                <a:ea typeface="ＭＳ Ｐゴシック" pitchFamily="-109" charset="-128"/>
              </a:rPr>
              <a:t>employee does extra work for the ASB that the ASB will pay for.</a:t>
            </a:r>
          </a:p>
          <a:p>
            <a:pPr marL="342900" indent="-342900">
              <a:lnSpc>
                <a:spcPct val="90000"/>
              </a:lnSpc>
              <a:spcBef>
                <a:spcPts val="600"/>
              </a:spcBef>
              <a:buFont typeface="Arial" pitchFamily="34" charset="0"/>
              <a:buChar char="•"/>
            </a:pPr>
            <a:r>
              <a:rPr lang="en-US" sz="2600" dirty="0">
                <a:ea typeface="ＭＳ Ｐゴシック" pitchFamily="-109" charset="-128"/>
              </a:rPr>
              <a:t>If this happens:</a:t>
            </a:r>
          </a:p>
          <a:p>
            <a:pPr marL="800100" lvl="1" indent="-342900">
              <a:lnSpc>
                <a:spcPct val="90000"/>
              </a:lnSpc>
              <a:spcBef>
                <a:spcPts val="600"/>
              </a:spcBef>
              <a:buFont typeface="Arial" pitchFamily="34" charset="0"/>
              <a:buChar char="•"/>
            </a:pPr>
            <a:r>
              <a:rPr lang="en-US" sz="2600" dirty="0">
                <a:ea typeface="ＭＳ Ｐゴシック" pitchFamily="-109" charset="-128"/>
              </a:rPr>
              <a:t>The extra work is paid through district payroll and the ASB then reimburses the district.</a:t>
            </a:r>
          </a:p>
          <a:p>
            <a:pPr marL="342900" indent="-342900">
              <a:lnSpc>
                <a:spcPct val="90000"/>
              </a:lnSpc>
              <a:spcBef>
                <a:spcPts val="600"/>
              </a:spcBef>
              <a:buFont typeface="Arial" pitchFamily="34" charset="0"/>
              <a:buChar char="•"/>
            </a:pPr>
            <a:r>
              <a:rPr lang="en-US" sz="2600" dirty="0">
                <a:ea typeface="ＭＳ Ｐゴシック" pitchFamily="-109" charset="-128"/>
              </a:rPr>
              <a:t>ASB must pre-approve the expense before the work occurs.</a:t>
            </a:r>
          </a:p>
          <a:p>
            <a:pPr marL="342900" indent="-342900">
              <a:lnSpc>
                <a:spcPct val="90000"/>
              </a:lnSpc>
              <a:spcBef>
                <a:spcPts val="600"/>
              </a:spcBef>
              <a:buFont typeface="Arial" pitchFamily="34" charset="0"/>
              <a:buChar char="•"/>
            </a:pPr>
            <a:r>
              <a:rPr lang="en-US" sz="2600" dirty="0">
                <a:ea typeface="ＭＳ Ｐゴシック" pitchFamily="-109" charset="-128"/>
              </a:rPr>
              <a:t>The extra work will be reported on the employee’s annual W-2 issued by the </a:t>
            </a:r>
            <a:r>
              <a:rPr lang="en-US" sz="2600" dirty="0" smtClean="0">
                <a:ea typeface="ＭＳ Ｐゴシック" pitchFamily="-109" charset="-128"/>
              </a:rPr>
              <a:t>district. </a:t>
            </a:r>
            <a:endParaRPr lang="en-US" sz="2600" dirty="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533400"/>
            <a:ext cx="8229600" cy="533400"/>
          </a:xfrm>
        </p:spPr>
        <p:txBody>
          <a:bodyPr/>
          <a:lstStyle/>
          <a:p>
            <a:pPr eaLnBrk="1" hangingPunct="1"/>
            <a:r>
              <a:rPr lang="en-US" sz="3200" dirty="0" smtClean="0">
                <a:solidFill>
                  <a:schemeClr val="accent2"/>
                </a:solidFill>
                <a:ea typeface="ＭＳ Ｐゴシック" pitchFamily="-109" charset="-128"/>
              </a:rPr>
              <a:t>What’s a Consultant?</a:t>
            </a:r>
          </a:p>
        </p:txBody>
      </p:sp>
      <p:sp>
        <p:nvSpPr>
          <p:cNvPr id="94211" name="Rectangle 3"/>
          <p:cNvSpPr>
            <a:spLocks noGrp="1" noChangeArrowheads="1"/>
          </p:cNvSpPr>
          <p:nvPr>
            <p:ph type="body" idx="1"/>
          </p:nvPr>
        </p:nvSpPr>
        <p:spPr>
          <a:xfrm>
            <a:off x="914400" y="1219200"/>
            <a:ext cx="7391400" cy="5486400"/>
          </a:xfrm>
        </p:spPr>
        <p:txBody>
          <a:bodyPr/>
          <a:lstStyle/>
          <a:p>
            <a:pPr eaLnBrk="1" hangingPunct="1">
              <a:lnSpc>
                <a:spcPct val="90000"/>
              </a:lnSpc>
            </a:pPr>
            <a:r>
              <a:rPr lang="en-US" sz="2400" dirty="0" smtClean="0">
                <a:ea typeface="ＭＳ Ｐゴシック" pitchFamily="-109" charset="-128"/>
              </a:rPr>
              <a:t>Not an employee</a:t>
            </a:r>
          </a:p>
          <a:p>
            <a:pPr eaLnBrk="1" hangingPunct="1">
              <a:lnSpc>
                <a:spcPct val="90000"/>
              </a:lnSpc>
            </a:pPr>
            <a:r>
              <a:rPr lang="en-US" sz="2400" dirty="0" smtClean="0">
                <a:ea typeface="ＭＳ Ｐゴシック" pitchFamily="-109" charset="-128"/>
              </a:rPr>
              <a:t>Independent from the district</a:t>
            </a:r>
          </a:p>
          <a:p>
            <a:pPr lvl="1" eaLnBrk="1" hangingPunct="1">
              <a:lnSpc>
                <a:spcPct val="90000"/>
              </a:lnSpc>
            </a:pPr>
            <a:r>
              <a:rPr lang="en-US" sz="2400" dirty="0" smtClean="0">
                <a:ea typeface="ＭＳ Ｐゴシック" pitchFamily="-109" charset="-128"/>
              </a:rPr>
              <a:t>Disk jockey</a:t>
            </a:r>
          </a:p>
          <a:p>
            <a:pPr lvl="1" eaLnBrk="1" hangingPunct="1">
              <a:lnSpc>
                <a:spcPct val="90000"/>
              </a:lnSpc>
            </a:pPr>
            <a:r>
              <a:rPr lang="en-US" sz="2400" dirty="0" smtClean="0">
                <a:ea typeface="ＭＳ Ｐゴシック" pitchFamily="-109" charset="-128"/>
              </a:rPr>
              <a:t>Photographer</a:t>
            </a:r>
          </a:p>
          <a:p>
            <a:pPr eaLnBrk="1" hangingPunct="1">
              <a:lnSpc>
                <a:spcPct val="90000"/>
              </a:lnSpc>
            </a:pPr>
            <a:r>
              <a:rPr lang="en-US" sz="2400" dirty="0" smtClean="0">
                <a:ea typeface="ＭＳ Ｐゴシック" pitchFamily="-109" charset="-128"/>
              </a:rPr>
              <a:t>Is not paid as an employee in ANY other capacity</a:t>
            </a:r>
          </a:p>
          <a:p>
            <a:pPr lvl="1" eaLnBrk="1" hangingPunct="1">
              <a:lnSpc>
                <a:spcPct val="90000"/>
              </a:lnSpc>
            </a:pPr>
            <a:r>
              <a:rPr lang="en-US" sz="2400" dirty="0" smtClean="0">
                <a:ea typeface="ＭＳ Ｐゴシック" pitchFamily="-109" charset="-128"/>
              </a:rPr>
              <a:t>If the proposed consultant is already a district employee, they cannot be paid as a consultant for this work.</a:t>
            </a:r>
          </a:p>
          <a:p>
            <a:pPr eaLnBrk="1" hangingPunct="1">
              <a:lnSpc>
                <a:spcPct val="90000"/>
              </a:lnSpc>
            </a:pPr>
            <a:r>
              <a:rPr lang="en-US" sz="2400" dirty="0">
                <a:ea typeface="ＭＳ Ｐゴシック" pitchFamily="-109" charset="-128"/>
              </a:rPr>
              <a:t>ASB must pre-approve the expense before the work occurs</a:t>
            </a:r>
          </a:p>
          <a:p>
            <a:pPr eaLnBrk="1" hangingPunct="1">
              <a:lnSpc>
                <a:spcPct val="90000"/>
              </a:lnSpc>
            </a:pPr>
            <a:r>
              <a:rPr lang="en-US" sz="2400" dirty="0" smtClean="0">
                <a:ea typeface="ＭＳ Ｐゴシック" pitchFamily="-109" charset="-128"/>
              </a:rPr>
              <a:t>Paid directly by ASB with a vendor check</a:t>
            </a:r>
          </a:p>
          <a:p>
            <a:pPr eaLnBrk="1" hangingPunct="1">
              <a:lnSpc>
                <a:spcPct val="90000"/>
              </a:lnSpc>
            </a:pPr>
            <a:r>
              <a:rPr lang="en-US" sz="2400" dirty="0" smtClean="0">
                <a:ea typeface="ＭＳ Ｐゴシック" pitchFamily="-109" charset="-128"/>
              </a:rPr>
              <a:t>Fills out W-9 prior to working</a:t>
            </a:r>
          </a:p>
          <a:p>
            <a:pPr eaLnBrk="1" hangingPunct="1">
              <a:lnSpc>
                <a:spcPct val="90000"/>
              </a:lnSpc>
            </a:pPr>
            <a:r>
              <a:rPr lang="en-US" sz="2400" dirty="0" smtClean="0">
                <a:ea typeface="ＭＳ Ｐゴシック" pitchFamily="-109" charset="-128"/>
              </a:rPr>
              <a:t>Income reported on IRS form 1099 annually</a:t>
            </a:r>
          </a:p>
          <a:p>
            <a:pPr marL="0" indent="0" eaLnBrk="1" hangingPunct="1">
              <a:lnSpc>
                <a:spcPct val="90000"/>
              </a:lnSpc>
              <a:buNone/>
            </a:pPr>
            <a:endParaRPr lang="en-US" dirty="0" smtClean="0">
              <a:ea typeface="ＭＳ Ｐゴシック" pitchFamily="-109" charset="-128"/>
            </a:endParaRPr>
          </a:p>
          <a:p>
            <a:pPr marL="0" indent="0" eaLnBrk="1" hangingPunct="1">
              <a:lnSpc>
                <a:spcPct val="90000"/>
              </a:lnSpc>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533400"/>
            <a:ext cx="8229600" cy="533400"/>
          </a:xfrm>
        </p:spPr>
        <p:txBody>
          <a:bodyPr/>
          <a:lstStyle/>
          <a:p>
            <a:pPr eaLnBrk="1" hangingPunct="1"/>
            <a:r>
              <a:rPr lang="en-US" sz="3200" dirty="0" smtClean="0">
                <a:solidFill>
                  <a:schemeClr val="accent2"/>
                </a:solidFill>
                <a:ea typeface="ＭＳ Ｐゴシック" pitchFamily="-109" charset="-128"/>
              </a:rPr>
              <a:t>What Happens When a District Employee does Consultant Work for ASB?</a:t>
            </a:r>
          </a:p>
        </p:txBody>
      </p:sp>
      <p:sp>
        <p:nvSpPr>
          <p:cNvPr id="94211" name="Rectangle 3"/>
          <p:cNvSpPr>
            <a:spLocks noGrp="1" noChangeArrowheads="1"/>
          </p:cNvSpPr>
          <p:nvPr>
            <p:ph type="body" idx="1"/>
          </p:nvPr>
        </p:nvSpPr>
        <p:spPr>
          <a:xfrm>
            <a:off x="914400" y="1219200"/>
            <a:ext cx="7391400" cy="5486400"/>
          </a:xfrm>
        </p:spPr>
        <p:txBody>
          <a:bodyPr/>
          <a:lstStyle/>
          <a:p>
            <a:pPr marL="400050">
              <a:lnSpc>
                <a:spcPct val="90000"/>
              </a:lnSpc>
              <a:spcBef>
                <a:spcPts val="600"/>
              </a:spcBef>
              <a:buFont typeface="Arial" pitchFamily="34" charset="0"/>
              <a:buChar char="•"/>
            </a:pPr>
            <a:endParaRPr lang="en-US" dirty="0" smtClean="0">
              <a:ea typeface="ＭＳ Ｐゴシック" pitchFamily="-109" charset="-128"/>
            </a:endParaRPr>
          </a:p>
          <a:p>
            <a:pPr marL="400050">
              <a:lnSpc>
                <a:spcPct val="90000"/>
              </a:lnSpc>
              <a:spcBef>
                <a:spcPts val="600"/>
              </a:spcBef>
              <a:buFont typeface="Arial" pitchFamily="34" charset="0"/>
              <a:buChar char="•"/>
            </a:pPr>
            <a:r>
              <a:rPr lang="en-US" dirty="0" smtClean="0">
                <a:ea typeface="ＭＳ Ｐゴシック" pitchFamily="-109" charset="-128"/>
              </a:rPr>
              <a:t>The consultant-type </a:t>
            </a:r>
            <a:r>
              <a:rPr lang="en-US" dirty="0">
                <a:ea typeface="ＭＳ Ｐゴシック" pitchFamily="-109" charset="-128"/>
              </a:rPr>
              <a:t>work is paid through district payroll and the ASB then reimburses the district.</a:t>
            </a:r>
          </a:p>
          <a:p>
            <a:pPr>
              <a:lnSpc>
                <a:spcPct val="90000"/>
              </a:lnSpc>
              <a:spcBef>
                <a:spcPts val="600"/>
              </a:spcBef>
              <a:buFont typeface="Arial" pitchFamily="34" charset="0"/>
              <a:buChar char="•"/>
            </a:pPr>
            <a:r>
              <a:rPr lang="en-US" sz="2600" dirty="0">
                <a:ea typeface="ＭＳ Ｐゴシック" pitchFamily="-109" charset="-128"/>
              </a:rPr>
              <a:t>ASB must pre-approve the expense before the work occurs.</a:t>
            </a:r>
          </a:p>
          <a:p>
            <a:pPr>
              <a:lnSpc>
                <a:spcPct val="90000"/>
              </a:lnSpc>
              <a:spcBef>
                <a:spcPts val="600"/>
              </a:spcBef>
              <a:buFont typeface="Arial" pitchFamily="34" charset="0"/>
              <a:buChar char="•"/>
            </a:pPr>
            <a:r>
              <a:rPr lang="en-US" sz="2600" dirty="0">
                <a:ea typeface="ＭＳ Ｐゴシック" pitchFamily="-109" charset="-128"/>
              </a:rPr>
              <a:t>The extra work will be reported on the employee’s annual W-2 issued by the district</a:t>
            </a:r>
            <a:r>
              <a:rPr lang="en-US" sz="2600" dirty="0" smtClean="0">
                <a:ea typeface="ＭＳ Ｐゴシック" pitchFamily="-109" charset="-128"/>
              </a:rPr>
              <a:t>.</a:t>
            </a:r>
          </a:p>
          <a:p>
            <a:pPr>
              <a:lnSpc>
                <a:spcPct val="90000"/>
              </a:lnSpc>
              <a:spcBef>
                <a:spcPts val="600"/>
              </a:spcBef>
              <a:buFont typeface="Arial" pitchFamily="34" charset="0"/>
              <a:buChar char="•"/>
            </a:pPr>
            <a:r>
              <a:rPr lang="en-US" sz="2600" dirty="0" smtClean="0">
                <a:ea typeface="ＭＳ Ｐゴシック" pitchFamily="-109" charset="-128"/>
              </a:rPr>
              <a:t>This is because the same person can’t be paid as an employee and a consultant by the same employer. </a:t>
            </a:r>
            <a:endParaRPr lang="en-US" sz="2600" dirty="0">
              <a:ea typeface="ＭＳ Ｐゴシック" pitchFamily="-109" charset="-128"/>
            </a:endParaRPr>
          </a:p>
          <a:p>
            <a:pPr marL="0" indent="0" eaLnBrk="1" hangingPunct="1">
              <a:lnSpc>
                <a:spcPct val="90000"/>
              </a:lnSpc>
              <a:buNone/>
            </a:pPr>
            <a:endParaRPr lang="en-US" dirty="0" smtClean="0">
              <a:ea typeface="ＭＳ Ｐゴシック" pitchFamily="-109" charset="-128"/>
            </a:endParaRPr>
          </a:p>
        </p:txBody>
      </p:sp>
    </p:spTree>
    <p:extLst>
      <p:ext uri="{BB962C8B-B14F-4D97-AF65-F5344CB8AC3E}">
        <p14:creationId xmlns:p14="http://schemas.microsoft.com/office/powerpoint/2010/main" xmlns="" val="3152616066"/>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71600" y="838200"/>
            <a:ext cx="6400800" cy="2743200"/>
          </a:xfrm>
          <a:ln>
            <a:miter lim="800000"/>
            <a:headEnd/>
            <a:tailEnd/>
          </a:ln>
          <a:extLst/>
        </p:spPr>
        <p:txBody>
          <a:bodyPr>
            <a:normAutofit/>
          </a:bodyPr>
          <a:lstStyle/>
          <a:p>
            <a:pPr algn="ctr" eaLnBrk="1" fontAlgn="auto" hangingPunct="1">
              <a:spcAft>
                <a:spcPts val="0"/>
              </a:spcAft>
              <a:defRPr/>
            </a:pPr>
            <a:r>
              <a:rPr lang="en-US" b="0" dirty="0" smtClean="0">
                <a:ln>
                  <a:solidFill>
                    <a:schemeClr val="tx2"/>
                  </a:solidFill>
                </a:ln>
                <a:solidFill>
                  <a:schemeClr val="accent2"/>
                </a:solidFill>
              </a:rPr>
              <a:t>Are we ready, and truly understand, what an Organized ASB is?</a:t>
            </a:r>
            <a:endParaRPr lang="en-US" b="0" dirty="0">
              <a:solidFill>
                <a:schemeClr val="accent2"/>
              </a:solidFill>
            </a:endParaRPr>
          </a:p>
        </p:txBody>
      </p:sp>
    </p:spTree>
  </p:cSld>
  <p:clrMapOvr>
    <a:masterClrMapping/>
  </p:clrMapOvr>
  <p:transition>
    <p:fade thruBlk="1"/>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144000" cy="9144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Internal Controls/Spending</a:t>
            </a:r>
            <a:endParaRPr lang="en-US" sz="3200" cap="none" dirty="0">
              <a:solidFill>
                <a:schemeClr val="accent2"/>
              </a:solidFill>
            </a:endParaRPr>
          </a:p>
        </p:txBody>
      </p:sp>
      <p:sp>
        <p:nvSpPr>
          <p:cNvPr id="96259" name="Text Placeholder 2"/>
          <p:cNvSpPr>
            <a:spLocks noGrp="1"/>
          </p:cNvSpPr>
          <p:nvPr>
            <p:ph type="body" idx="1"/>
          </p:nvPr>
        </p:nvSpPr>
        <p:spPr>
          <a:xfrm>
            <a:off x="457200" y="1143000"/>
            <a:ext cx="8153400" cy="4267200"/>
          </a:xfrm>
        </p:spPr>
        <p:txBody>
          <a:bodyPr/>
          <a:lstStyle/>
          <a:p>
            <a:pPr marL="342900" indent="-342900" eaLnBrk="1" hangingPunct="1">
              <a:buFont typeface="Arial" pitchFamily="34" charset="0"/>
              <a:buChar char="•"/>
            </a:pPr>
            <a:r>
              <a:rPr lang="en-US" sz="2400" dirty="0" smtClean="0">
                <a:ea typeface="ＭＳ Ｐゴシック" pitchFamily="-109" charset="-128"/>
              </a:rPr>
              <a:t>Spending student money MUST be accomplished with sound internal controls, great accounting practices &amp; conform to your board of education regulations    (E.C. Sec.48933).</a:t>
            </a:r>
          </a:p>
          <a:p>
            <a:pPr marL="800100" lvl="1" indent="-342900" eaLnBrk="1" hangingPunct="1">
              <a:buFont typeface="Arial" pitchFamily="34" charset="0"/>
              <a:buChar char="•"/>
            </a:pPr>
            <a:r>
              <a:rPr lang="en-US" sz="2400" dirty="0" smtClean="0">
                <a:solidFill>
                  <a:srgbClr val="000000"/>
                </a:solidFill>
                <a:ea typeface="ＭＳ Ｐゴシック" pitchFamily="-109" charset="-128"/>
              </a:rPr>
              <a:t>All disbursements </a:t>
            </a:r>
            <a:r>
              <a:rPr lang="en-US" sz="2400" b="1" u="sng" dirty="0" smtClean="0">
                <a:solidFill>
                  <a:srgbClr val="000000"/>
                </a:solidFill>
                <a:ea typeface="ＭＳ Ｐゴシック" pitchFamily="-109" charset="-128"/>
              </a:rPr>
              <a:t>MUST</a:t>
            </a:r>
            <a:r>
              <a:rPr lang="en-US" sz="2400" b="1" dirty="0" smtClean="0">
                <a:solidFill>
                  <a:srgbClr val="000000"/>
                </a:solidFill>
                <a:ea typeface="ＭＳ Ｐゴシック" pitchFamily="-109" charset="-128"/>
              </a:rPr>
              <a:t> </a:t>
            </a:r>
            <a:r>
              <a:rPr lang="en-US" sz="2400" dirty="0" smtClean="0">
                <a:solidFill>
                  <a:srgbClr val="000000"/>
                </a:solidFill>
                <a:ea typeface="ＭＳ Ｐゴシック" pitchFamily="-109" charset="-128"/>
              </a:rPr>
              <a:t>be:</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Budgeted</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Properly authorized by students</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Paid </a:t>
            </a:r>
            <a:r>
              <a:rPr lang="en-US" sz="2400" dirty="0">
                <a:solidFill>
                  <a:srgbClr val="000000"/>
                </a:solidFill>
                <a:ea typeface="ＭＳ Ｐゴシック" pitchFamily="-109" charset="-128"/>
              </a:rPr>
              <a:t>ONLY from ORIGINAL </a:t>
            </a:r>
            <a:r>
              <a:rPr lang="en-US" sz="2400" dirty="0" smtClean="0">
                <a:solidFill>
                  <a:srgbClr val="000000"/>
                </a:solidFill>
                <a:ea typeface="ＭＳ Ｐゴシック" pitchFamily="-109" charset="-128"/>
              </a:rPr>
              <a:t>documents/receipts</a:t>
            </a:r>
            <a:r>
              <a:rPr lang="en-US" sz="2400" dirty="0">
                <a:solidFill>
                  <a:srgbClr val="000000"/>
                </a:solidFill>
                <a:ea typeface="ＭＳ Ｐゴシック" pitchFamily="-109" charset="-128"/>
              </a:rPr>
              <a:t>, </a:t>
            </a:r>
            <a:r>
              <a:rPr lang="en-US" sz="2400" dirty="0" smtClean="0">
                <a:solidFill>
                  <a:srgbClr val="000000"/>
                </a:solidFill>
                <a:ea typeface="ＭＳ Ｐゴシック" pitchFamily="-109" charset="-128"/>
              </a:rPr>
              <a:t>etc</a:t>
            </a:r>
            <a:r>
              <a:rPr lang="en-US" sz="2400" dirty="0">
                <a:solidFill>
                  <a:srgbClr val="000000"/>
                </a:solidFill>
                <a:ea typeface="ＭＳ Ｐゴシック" pitchFamily="-109" charset="-128"/>
              </a:rPr>
              <a:t>.</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Service/product/goods </a:t>
            </a:r>
            <a:r>
              <a:rPr lang="en-US" sz="2400" dirty="0">
                <a:solidFill>
                  <a:srgbClr val="000000"/>
                </a:solidFill>
                <a:ea typeface="ＭＳ Ｐゴシック" pitchFamily="-109" charset="-128"/>
              </a:rPr>
              <a:t>MUST be RECEIVED </a:t>
            </a:r>
            <a:r>
              <a:rPr lang="en-US" sz="2400" dirty="0" smtClean="0">
                <a:solidFill>
                  <a:srgbClr val="000000"/>
                </a:solidFill>
                <a:ea typeface="ＭＳ Ｐゴシック" pitchFamily="-109" charset="-128"/>
              </a:rPr>
              <a:t>and authorized</a:t>
            </a:r>
            <a:endParaRPr lang="en-US" sz="2400" dirty="0">
              <a:solidFill>
                <a:srgbClr val="000000"/>
              </a:solidFill>
              <a:ea typeface="ＭＳ Ｐゴシック" pitchFamily="-109" charset="-128"/>
            </a:endParaRPr>
          </a:p>
          <a:p>
            <a:pPr lvl="2" eaLnBrk="1" hangingPunct="1">
              <a:buClr>
                <a:srgbClr val="FF0000"/>
              </a:buClr>
              <a:buFont typeface="Wingdings" pitchFamily="-109" charset="2"/>
              <a:buChar char="Ø"/>
            </a:pPr>
            <a:endParaRPr lang="en-US" sz="2400" dirty="0" smtClean="0">
              <a:solidFill>
                <a:srgbClr val="000000"/>
              </a:solidFill>
              <a:ea typeface="ＭＳ Ｐゴシック" pitchFamily="-109" charset="-128"/>
            </a:endParaRPr>
          </a:p>
          <a:p>
            <a:pPr eaLnBrk="1" hangingPunct="1">
              <a:buClr>
                <a:srgbClr val="0000FF"/>
              </a:buClr>
            </a:pPr>
            <a:endParaRPr lang="en-US" sz="2400" dirty="0" smtClean="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82" y="457200"/>
            <a:ext cx="9144000" cy="9144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Internal Controls/Spending, cont.</a:t>
            </a:r>
            <a:endParaRPr lang="en-US" sz="3200" cap="none" dirty="0">
              <a:solidFill>
                <a:schemeClr val="accent2"/>
              </a:solidFill>
            </a:endParaRPr>
          </a:p>
        </p:txBody>
      </p:sp>
      <p:sp>
        <p:nvSpPr>
          <p:cNvPr id="68611" name="Text Placeholder 2"/>
          <p:cNvSpPr>
            <a:spLocks noGrp="1"/>
          </p:cNvSpPr>
          <p:nvPr>
            <p:ph type="body" idx="1"/>
          </p:nvPr>
        </p:nvSpPr>
        <p:spPr>
          <a:xfrm>
            <a:off x="381000" y="1143000"/>
            <a:ext cx="8423953" cy="4495800"/>
          </a:xfrm>
        </p:spPr>
        <p:txBody>
          <a:bodyPr/>
          <a:lstStyle/>
          <a:p>
            <a:pPr marL="800100" lvl="1" indent="-342900" eaLnBrk="1" hangingPunct="1">
              <a:buFont typeface="Arial" pitchFamily="34" charset="0"/>
              <a:buChar char="•"/>
              <a:defRPr/>
            </a:pPr>
            <a:r>
              <a:rPr lang="en-US" sz="2400" dirty="0" smtClean="0">
                <a:solidFill>
                  <a:srgbClr val="000000"/>
                </a:solidFill>
                <a:ea typeface="ＭＳ Ｐゴシック" pitchFamily="-109" charset="-128"/>
              </a:rPr>
              <a:t> Purchase orders must be completed </a:t>
            </a:r>
            <a:r>
              <a:rPr lang="en-US" sz="2400" b="1" u="sng" dirty="0" smtClean="0">
                <a:ea typeface="ＭＳ Ｐゴシック" pitchFamily="-109" charset="-128"/>
              </a:rPr>
              <a:t>PRIOR</a:t>
            </a:r>
            <a:r>
              <a:rPr lang="en-US" sz="2400" dirty="0" smtClean="0">
                <a:solidFill>
                  <a:srgbClr val="000000"/>
                </a:solidFill>
                <a:ea typeface="ＭＳ Ｐゴシック" pitchFamily="-109" charset="-128"/>
              </a:rPr>
              <a:t> to the purchase.</a:t>
            </a:r>
            <a:endParaRPr lang="en-US" sz="2400" u="sng" dirty="0">
              <a:solidFill>
                <a:srgbClr val="000000"/>
              </a:solidFill>
              <a:ea typeface="ＭＳ Ｐゴシック" pitchFamily="-109" charset="-128"/>
            </a:endParaRPr>
          </a:p>
          <a:p>
            <a:pPr marL="1257300" lvl="2" indent="-342900" eaLnBrk="1" hangingPunct="1">
              <a:buFont typeface="Arial" pitchFamily="34" charset="0"/>
              <a:buChar char="•"/>
              <a:defRPr/>
            </a:pPr>
            <a:r>
              <a:rPr lang="en-US" sz="2400" dirty="0" smtClean="0">
                <a:solidFill>
                  <a:srgbClr val="000000"/>
                </a:solidFill>
                <a:ea typeface="ＭＳ Ｐゴシック" pitchFamily="-109" charset="-128"/>
              </a:rPr>
              <a:t>Organized ASB’s</a:t>
            </a:r>
          </a:p>
          <a:p>
            <a:pPr marL="1714500" lvl="3" indent="-342900">
              <a:buFont typeface="Arial" pitchFamily="34" charset="0"/>
              <a:buChar char="•"/>
              <a:defRPr/>
            </a:pPr>
            <a:r>
              <a:rPr lang="en-US" sz="2400" dirty="0" smtClean="0">
                <a:solidFill>
                  <a:srgbClr val="000000"/>
                </a:solidFill>
                <a:ea typeface="ＭＳ Ｐゴシック" pitchFamily="-109" charset="-128"/>
              </a:rPr>
              <a:t>Pre-approved by three (</a:t>
            </a:r>
            <a:r>
              <a:rPr lang="en-US" sz="2400" dirty="0" smtClean="0">
                <a:solidFill>
                  <a:srgbClr val="000000"/>
                </a:solidFill>
                <a:latin typeface="Arial" charset="0"/>
                <a:ea typeface="ＭＳ Ｐゴシック" pitchFamily="-109" charset="-128"/>
                <a:cs typeface="Arial" charset="0"/>
              </a:rPr>
              <a:t>3</a:t>
            </a:r>
            <a:r>
              <a:rPr lang="en-US" sz="2400" dirty="0" smtClean="0">
                <a:solidFill>
                  <a:srgbClr val="000000"/>
                </a:solidFill>
                <a:ea typeface="ＭＳ Ｐゴシック" pitchFamily="-109" charset="-128"/>
              </a:rPr>
              <a:t>) signatures on PO</a:t>
            </a:r>
          </a:p>
          <a:p>
            <a:pPr marL="2198687" lvl="5" indent="-342900">
              <a:buFont typeface="Arial" pitchFamily="34" charset="0"/>
              <a:buChar char="•"/>
              <a:defRPr/>
            </a:pPr>
            <a:r>
              <a:rPr lang="en-US" sz="2400" dirty="0" smtClean="0">
                <a:solidFill>
                  <a:srgbClr val="000000"/>
                </a:solidFill>
                <a:ea typeface="ＭＳ Ｐゴシック" pitchFamily="-109" charset="-128"/>
              </a:rPr>
              <a:t>Student representative</a:t>
            </a:r>
          </a:p>
          <a:p>
            <a:pPr marL="2198687" lvl="5" indent="-342900">
              <a:buFont typeface="Arial" pitchFamily="34" charset="0"/>
              <a:buChar char="•"/>
              <a:defRPr/>
            </a:pPr>
            <a:r>
              <a:rPr lang="en-US" sz="2400" dirty="0" smtClean="0">
                <a:solidFill>
                  <a:srgbClr val="000000"/>
                </a:solidFill>
                <a:ea typeface="ＭＳ Ｐゴシック" pitchFamily="-109" charset="-128"/>
              </a:rPr>
              <a:t>Certificated club advisor</a:t>
            </a:r>
          </a:p>
          <a:p>
            <a:pPr marL="2198687" lvl="5" indent="-342900">
              <a:buFont typeface="Arial" pitchFamily="34" charset="0"/>
              <a:buChar char="•"/>
              <a:defRPr/>
            </a:pPr>
            <a:r>
              <a:rPr lang="en-US" sz="2400" dirty="0" smtClean="0">
                <a:solidFill>
                  <a:srgbClr val="000000"/>
                </a:solidFill>
                <a:ea typeface="ＭＳ Ｐゴシック" pitchFamily="-109" charset="-128"/>
              </a:rPr>
              <a:t>Board designee (normally the principal)</a:t>
            </a:r>
          </a:p>
          <a:p>
            <a:pPr marL="1011237" lvl="2" indent="-342900" eaLnBrk="1" hangingPunct="1">
              <a:buFont typeface="Arial" pitchFamily="34" charset="0"/>
              <a:buChar char="•"/>
              <a:defRPr/>
            </a:pPr>
            <a:r>
              <a:rPr lang="en-US" sz="2400" dirty="0" smtClean="0">
                <a:solidFill>
                  <a:srgbClr val="000000"/>
                </a:solidFill>
                <a:ea typeface="ＭＳ Ｐゴシック" pitchFamily="-109" charset="-128"/>
              </a:rPr>
              <a:t>Un-organized ASB’s</a:t>
            </a:r>
          </a:p>
          <a:p>
            <a:pPr marL="1468437" lvl="3" indent="-342900">
              <a:buFont typeface="Arial" pitchFamily="34" charset="0"/>
              <a:buChar char="•"/>
              <a:defRPr/>
            </a:pPr>
            <a:r>
              <a:rPr lang="en-US" sz="2400" dirty="0" smtClean="0">
                <a:solidFill>
                  <a:srgbClr val="000000"/>
                </a:solidFill>
                <a:ea typeface="ＭＳ Ｐゴシック" pitchFamily="-109" charset="-128"/>
              </a:rPr>
              <a:t>Pre-approved by only one signature on the PO</a:t>
            </a:r>
          </a:p>
          <a:p>
            <a:pPr marL="2198687" lvl="5" indent="-342900">
              <a:buFont typeface="Arial" pitchFamily="34" charset="0"/>
              <a:buChar char="•"/>
              <a:defRPr/>
            </a:pPr>
            <a:r>
              <a:rPr lang="en-US" sz="2400" dirty="0" smtClean="0">
                <a:solidFill>
                  <a:srgbClr val="000000"/>
                </a:solidFill>
                <a:ea typeface="ＭＳ Ｐゴシック" pitchFamily="-109" charset="-128"/>
              </a:rPr>
              <a:t>This signor/trustee is normally the principal</a:t>
            </a:r>
          </a:p>
          <a:p>
            <a:pPr marL="1216025" lvl="4" indent="0" eaLnBrk="1" hangingPunct="1">
              <a:buClr>
                <a:srgbClr val="FF0000"/>
              </a:buClr>
              <a:defRPr/>
            </a:pPr>
            <a:endParaRPr lang="en-US" sz="2400" dirty="0" smtClean="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14400"/>
          </a:xfrm>
          <a:ln>
            <a:miter lim="800000"/>
            <a:headEnd/>
            <a:tailEnd/>
          </a:ln>
          <a:extLst/>
        </p:spPr>
        <p:txBody>
          <a:bodyPr/>
          <a:lstStyle/>
          <a:p>
            <a:pPr algn="ctr" fontAlgn="auto">
              <a:spcAft>
                <a:spcPts val="0"/>
              </a:spcAft>
              <a:defRPr/>
            </a:pPr>
            <a:r>
              <a:rPr lang="en-US" sz="3200" cap="none" dirty="0">
                <a:solidFill>
                  <a:schemeClr val="accent2"/>
                </a:solidFill>
              </a:rPr>
              <a:t>Internal </a:t>
            </a:r>
            <a:r>
              <a:rPr lang="en-US" sz="3200" cap="none" dirty="0" smtClean="0">
                <a:solidFill>
                  <a:schemeClr val="accent2"/>
                </a:solidFill>
              </a:rPr>
              <a:t>Controls/Spending, cont.</a:t>
            </a:r>
            <a:endParaRPr sz="3200" dirty="0"/>
          </a:p>
        </p:txBody>
      </p:sp>
      <p:sp>
        <p:nvSpPr>
          <p:cNvPr id="98307" name="Text Placeholder 2"/>
          <p:cNvSpPr>
            <a:spLocks noGrp="1"/>
          </p:cNvSpPr>
          <p:nvPr>
            <p:ph type="body" idx="1"/>
          </p:nvPr>
        </p:nvSpPr>
        <p:spPr>
          <a:xfrm>
            <a:off x="304800" y="1295400"/>
            <a:ext cx="8610600" cy="3962400"/>
          </a:xfrm>
        </p:spPr>
        <p:txBody>
          <a:bodyPr/>
          <a:lstStyle/>
          <a:p>
            <a:pPr marL="800100" lvl="1" indent="-342900" eaLnBrk="1" hangingPunct="1">
              <a:buFont typeface="Arial" pitchFamily="34" charset="0"/>
              <a:buChar char="•"/>
            </a:pPr>
            <a:r>
              <a:rPr lang="en-US" sz="2400" dirty="0" smtClean="0">
                <a:solidFill>
                  <a:srgbClr val="000000"/>
                </a:solidFill>
                <a:ea typeface="ＭＳ Ｐゴシック" pitchFamily="-109" charset="-128"/>
              </a:rPr>
              <a:t>All disbursements </a:t>
            </a:r>
            <a:r>
              <a:rPr lang="en-US" sz="2400" b="1" u="sng" dirty="0" smtClean="0">
                <a:solidFill>
                  <a:srgbClr val="000000"/>
                </a:solidFill>
                <a:ea typeface="ＭＳ Ｐゴシック" pitchFamily="-109" charset="-128"/>
              </a:rPr>
              <a:t>MUST</a:t>
            </a:r>
            <a:r>
              <a:rPr lang="en-US" sz="2400" dirty="0">
                <a:solidFill>
                  <a:srgbClr val="000000"/>
                </a:solidFill>
                <a:ea typeface="ＭＳ Ｐゴシック" pitchFamily="-109" charset="-128"/>
              </a:rPr>
              <a:t> </a:t>
            </a:r>
            <a:r>
              <a:rPr lang="en-US" sz="2400" dirty="0" smtClean="0">
                <a:solidFill>
                  <a:srgbClr val="000000"/>
                </a:solidFill>
                <a:ea typeface="ＭＳ Ｐゴシック" pitchFamily="-109" charset="-128"/>
              </a:rPr>
              <a:t>be:</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Reflected in club minutes:</a:t>
            </a:r>
          </a:p>
          <a:p>
            <a:pPr marL="1714500" lvl="3" indent="-342900" eaLnBrk="1" hangingPunct="1">
              <a:buFont typeface="Arial" pitchFamily="34" charset="0"/>
              <a:buChar char="•"/>
            </a:pPr>
            <a:r>
              <a:rPr lang="en-US" sz="2400" dirty="0" smtClean="0">
                <a:solidFill>
                  <a:srgbClr val="000000"/>
                </a:solidFill>
                <a:ea typeface="ＭＳ Ｐゴシック" pitchFamily="-109" charset="-128"/>
              </a:rPr>
              <a:t>Issuance of the PO</a:t>
            </a:r>
          </a:p>
          <a:p>
            <a:pPr marL="1714500" lvl="3" indent="-342900" eaLnBrk="1" hangingPunct="1">
              <a:buFont typeface="Arial" pitchFamily="34" charset="0"/>
              <a:buChar char="•"/>
            </a:pPr>
            <a:r>
              <a:rPr lang="en-US" sz="2400" dirty="0" smtClean="0">
                <a:solidFill>
                  <a:srgbClr val="000000"/>
                </a:solidFill>
                <a:ea typeface="ＭＳ Ｐゴシック" pitchFamily="-109" charset="-128"/>
              </a:rPr>
              <a:t>Approval of the PO</a:t>
            </a:r>
          </a:p>
          <a:p>
            <a:pPr marL="1714500" lvl="3" indent="-342900" eaLnBrk="1" hangingPunct="1">
              <a:buFont typeface="Arial" pitchFamily="34" charset="0"/>
              <a:buChar char="•"/>
            </a:pPr>
            <a:r>
              <a:rPr lang="en-US" sz="2400" dirty="0" smtClean="0">
                <a:solidFill>
                  <a:srgbClr val="000000"/>
                </a:solidFill>
                <a:ea typeface="ＭＳ Ｐゴシック" pitchFamily="-109" charset="-128"/>
              </a:rPr>
              <a:t>Payee information, i.e., the check number, amount, and name.</a:t>
            </a:r>
          </a:p>
          <a:p>
            <a:pPr marL="1257300" lvl="2" indent="-342900" eaLnBrk="1" hangingPunct="1">
              <a:buFont typeface="Arial" pitchFamily="34" charset="0"/>
              <a:buChar char="•"/>
            </a:pPr>
            <a:r>
              <a:rPr lang="en-US" sz="2400" dirty="0" smtClean="0">
                <a:solidFill>
                  <a:srgbClr val="000000"/>
                </a:solidFill>
                <a:ea typeface="ＭＳ Ｐゴシック" pitchFamily="-109" charset="-128"/>
              </a:rPr>
              <a:t>Be audit ready with an audit trail </a:t>
            </a:r>
          </a:p>
          <a:p>
            <a:pPr marL="1257300" lvl="2" indent="-342900" eaLnBrk="1" hangingPunct="1">
              <a:buFont typeface="Arial" pitchFamily="34" charset="0"/>
              <a:buChar char="•"/>
            </a:pPr>
            <a:r>
              <a:rPr lang="en-US" sz="2400" dirty="0" smtClean="0">
                <a:solidFill>
                  <a:schemeClr val="tx1"/>
                </a:solidFill>
                <a:ea typeface="ＭＳ Ｐゴシック" pitchFamily="-109" charset="-128"/>
              </a:rPr>
              <a:t>Records </a:t>
            </a:r>
            <a:r>
              <a:rPr lang="en-US" sz="2400" dirty="0">
                <a:solidFill>
                  <a:schemeClr val="tx1"/>
                </a:solidFill>
                <a:ea typeface="ＭＳ Ｐゴシック" pitchFamily="-109" charset="-128"/>
              </a:rPr>
              <a:t>are retained as established by policy or procedure </a:t>
            </a:r>
          </a:p>
          <a:p>
            <a:pPr marL="342900" indent="-342900" eaLnBrk="1" hangingPunct="1">
              <a:buFont typeface="Arial" pitchFamily="34" charset="0"/>
              <a:buChar char="•"/>
            </a:pPr>
            <a:endParaRPr lang="en-US" sz="2400" dirty="0" smtClean="0">
              <a:solidFill>
                <a:srgbClr val="000000"/>
              </a:solidFill>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457200"/>
            <a:ext cx="8229600" cy="685800"/>
          </a:xfrm>
        </p:spPr>
        <p:txBody>
          <a:bodyPr/>
          <a:lstStyle/>
          <a:p>
            <a:pPr eaLnBrk="1" hangingPunct="1"/>
            <a:r>
              <a:rPr lang="en-US" sz="3200" dirty="0" smtClean="0">
                <a:solidFill>
                  <a:schemeClr val="accent2"/>
                </a:solidFill>
                <a:ea typeface="ＭＳ Ｐゴシック" pitchFamily="-109" charset="-128"/>
              </a:rPr>
              <a:t>Are Purchase Orders Really Necessary?</a:t>
            </a:r>
          </a:p>
        </p:txBody>
      </p:sp>
      <p:sp>
        <p:nvSpPr>
          <p:cNvPr id="99331" name="Rectangle 3"/>
          <p:cNvSpPr>
            <a:spLocks noGrp="1" noChangeArrowheads="1"/>
          </p:cNvSpPr>
          <p:nvPr>
            <p:ph type="body" idx="1"/>
          </p:nvPr>
        </p:nvSpPr>
        <p:spPr>
          <a:xfrm>
            <a:off x="838200" y="1524000"/>
            <a:ext cx="7848600" cy="4843463"/>
          </a:xfrm>
        </p:spPr>
        <p:txBody>
          <a:bodyPr/>
          <a:lstStyle/>
          <a:p>
            <a:pPr eaLnBrk="1" hangingPunct="1"/>
            <a:r>
              <a:rPr lang="en-US" sz="2400" dirty="0" smtClean="0">
                <a:ea typeface="ＭＳ Ｐゴシック" pitchFamily="-109" charset="-128"/>
              </a:rPr>
              <a:t>YES!  Must be issued for purchases to reflect proper approval.</a:t>
            </a:r>
          </a:p>
          <a:p>
            <a:pPr eaLnBrk="1" hangingPunct="1"/>
            <a:r>
              <a:rPr lang="en-US" sz="2400" dirty="0" smtClean="0">
                <a:ea typeface="ＭＳ Ｐゴシック" pitchFamily="-109" charset="-128"/>
              </a:rPr>
              <a:t>ASB not obligated to pay for an expenditure ordered or directly purchased by a teacher, student or other person who has not first received a purchase order with the appropriate approval signatures.</a:t>
            </a:r>
          </a:p>
          <a:p>
            <a:pPr lvl="1" eaLnBrk="1" hangingPunct="1"/>
            <a:r>
              <a:rPr lang="en-US" sz="2400" dirty="0" smtClean="0">
                <a:ea typeface="ＭＳ Ｐゴシック" pitchFamily="-109" charset="-128"/>
              </a:rPr>
              <a:t>You cannot just go shopping on your own and expect to be reimbursed.</a:t>
            </a:r>
          </a:p>
          <a:p>
            <a:pPr eaLnBrk="1" hangingPunct="1"/>
            <a:r>
              <a:rPr lang="en-US" sz="2400" dirty="0" smtClean="0">
                <a:ea typeface="ＭＳ Ｐゴシック" pitchFamily="-109" charset="-128"/>
              </a:rPr>
              <a:t>P.O.’s must be pre-numbered and have multiple copies.</a:t>
            </a:r>
          </a:p>
        </p:txBody>
      </p:sp>
    </p:spTree>
  </p:cSld>
  <p:clrMapOvr>
    <a:masterClrMapping/>
  </p:clrMapOvr>
  <p:transition>
    <p:fade thruBlk="1"/>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457200"/>
            <a:ext cx="8229600" cy="742950"/>
          </a:xfrm>
        </p:spPr>
        <p:txBody>
          <a:bodyPr/>
          <a:lstStyle/>
          <a:p>
            <a:pPr eaLnBrk="1" hangingPunct="1"/>
            <a:r>
              <a:rPr lang="en-US" sz="3200" dirty="0" smtClean="0">
                <a:solidFill>
                  <a:schemeClr val="accent2"/>
                </a:solidFill>
                <a:ea typeface="ＭＳ Ｐゴシック" pitchFamily="-109" charset="-128"/>
              </a:rPr>
              <a:t>Internal Controls</a:t>
            </a:r>
          </a:p>
        </p:txBody>
      </p:sp>
      <p:sp>
        <p:nvSpPr>
          <p:cNvPr id="103427" name="Rectangle 3"/>
          <p:cNvSpPr>
            <a:spLocks noGrp="1" noChangeArrowheads="1"/>
          </p:cNvSpPr>
          <p:nvPr>
            <p:ph type="body" idx="1"/>
          </p:nvPr>
        </p:nvSpPr>
        <p:spPr>
          <a:xfrm>
            <a:off x="457200" y="1295400"/>
            <a:ext cx="8229600" cy="4876800"/>
          </a:xfrm>
        </p:spPr>
        <p:txBody>
          <a:bodyPr/>
          <a:lstStyle/>
          <a:p>
            <a:pPr lvl="1" eaLnBrk="1" hangingPunct="1">
              <a:lnSpc>
                <a:spcPct val="80000"/>
              </a:lnSpc>
              <a:buFontTx/>
              <a:buNone/>
            </a:pPr>
            <a:r>
              <a:rPr lang="en-US" sz="2400" dirty="0" smtClean="0">
                <a:ea typeface="ＭＳ Ｐゴシック" pitchFamily="-109" charset="-128"/>
              </a:rPr>
              <a:t>Policies and procedures that:</a:t>
            </a:r>
          </a:p>
          <a:p>
            <a:pPr lvl="2" eaLnBrk="1" hangingPunct="1">
              <a:lnSpc>
                <a:spcPct val="80000"/>
              </a:lnSpc>
            </a:pPr>
            <a:r>
              <a:rPr lang="en-US" dirty="0" smtClean="0">
                <a:ea typeface="ＭＳ Ｐゴシック" pitchFamily="-109" charset="-128"/>
              </a:rPr>
              <a:t>Ensure that accounting and business operations are effective and efficient</a:t>
            </a:r>
          </a:p>
          <a:p>
            <a:pPr lvl="2" eaLnBrk="1" hangingPunct="1">
              <a:lnSpc>
                <a:spcPct val="80000"/>
              </a:lnSpc>
            </a:pPr>
            <a:r>
              <a:rPr lang="en-US" dirty="0" smtClean="0">
                <a:ea typeface="ＭＳ Ｐゴシック" pitchFamily="-109" charset="-128"/>
              </a:rPr>
              <a:t>Safeguard and preserve the organization’s assets</a:t>
            </a:r>
          </a:p>
          <a:p>
            <a:pPr lvl="2" eaLnBrk="1" hangingPunct="1">
              <a:lnSpc>
                <a:spcPct val="80000"/>
              </a:lnSpc>
            </a:pPr>
            <a:r>
              <a:rPr lang="en-US" dirty="0" smtClean="0">
                <a:ea typeface="ＭＳ Ｐゴシック" pitchFamily="-109" charset="-128"/>
              </a:rPr>
              <a:t>Promote successful fund-raising ventures</a:t>
            </a:r>
          </a:p>
          <a:p>
            <a:pPr lvl="2" eaLnBrk="1" hangingPunct="1">
              <a:lnSpc>
                <a:spcPct val="80000"/>
              </a:lnSpc>
            </a:pPr>
            <a:r>
              <a:rPr lang="en-US" dirty="0" smtClean="0">
                <a:ea typeface="ＭＳ Ｐゴシック" pitchFamily="-109" charset="-128"/>
              </a:rPr>
              <a:t>Protect against improper fund disbursements</a:t>
            </a:r>
          </a:p>
          <a:p>
            <a:pPr lvl="2" eaLnBrk="1" hangingPunct="1">
              <a:lnSpc>
                <a:spcPct val="80000"/>
              </a:lnSpc>
            </a:pPr>
            <a:r>
              <a:rPr lang="en-US" dirty="0" smtClean="0">
                <a:ea typeface="ＭＳ Ｐゴシック" pitchFamily="-109" charset="-128"/>
              </a:rPr>
              <a:t>Ensure that unauthorized obligations cannot be incurred</a:t>
            </a:r>
          </a:p>
          <a:p>
            <a:pPr lvl="2" eaLnBrk="1" hangingPunct="1">
              <a:lnSpc>
                <a:spcPct val="80000"/>
              </a:lnSpc>
            </a:pPr>
            <a:r>
              <a:rPr lang="en-US" dirty="0" smtClean="0">
                <a:ea typeface="ＭＳ Ｐゴシック" pitchFamily="-109" charset="-128"/>
              </a:rPr>
              <a:t>Provide reliable financial information</a:t>
            </a:r>
          </a:p>
          <a:p>
            <a:pPr lvl="2" eaLnBrk="1" hangingPunct="1">
              <a:lnSpc>
                <a:spcPct val="80000"/>
              </a:lnSpc>
            </a:pPr>
            <a:r>
              <a:rPr lang="en-US" dirty="0" smtClean="0">
                <a:ea typeface="ＭＳ Ｐゴシック" pitchFamily="-109" charset="-128"/>
              </a:rPr>
              <a:t>Reduce the risk for fraud and abuse</a:t>
            </a:r>
          </a:p>
          <a:p>
            <a:pPr lvl="2" eaLnBrk="1" hangingPunct="1">
              <a:lnSpc>
                <a:spcPct val="80000"/>
              </a:lnSpc>
            </a:pPr>
            <a:r>
              <a:rPr lang="en-US" dirty="0" smtClean="0">
                <a:ea typeface="ＭＳ Ｐゴシック" pitchFamily="-109" charset="-128"/>
              </a:rPr>
              <a:t>Protect employees and volunteers</a:t>
            </a:r>
          </a:p>
          <a:p>
            <a:pPr lvl="2" eaLnBrk="1" hangingPunct="1">
              <a:lnSpc>
                <a:spcPct val="80000"/>
              </a:lnSpc>
            </a:pPr>
            <a:r>
              <a:rPr lang="en-US" dirty="0" smtClean="0">
                <a:ea typeface="ＭＳ Ｐゴシック" pitchFamily="-109" charset="-128"/>
              </a:rPr>
              <a:t>Ensure compliance with applicable laws and regulations</a:t>
            </a:r>
          </a:p>
          <a:p>
            <a:pPr eaLnBrk="1" hangingPunct="1">
              <a:lnSpc>
                <a:spcPct val="80000"/>
              </a:lnSpc>
            </a:pPr>
            <a:endParaRPr lang="en-US" sz="22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381000"/>
            <a:ext cx="8229600" cy="819150"/>
          </a:xfrm>
        </p:spPr>
        <p:txBody>
          <a:bodyPr/>
          <a:lstStyle/>
          <a:p>
            <a:pPr eaLnBrk="1" hangingPunct="1"/>
            <a:r>
              <a:rPr lang="en-US" sz="3200" dirty="0" smtClean="0">
                <a:solidFill>
                  <a:schemeClr val="accent2"/>
                </a:solidFill>
                <a:ea typeface="ＭＳ Ｐゴシック" pitchFamily="-109" charset="-128"/>
              </a:rPr>
              <a:t>Internal Controls, cont.</a:t>
            </a:r>
          </a:p>
        </p:txBody>
      </p:sp>
      <p:sp>
        <p:nvSpPr>
          <p:cNvPr id="104451" name="Rectangle 3"/>
          <p:cNvSpPr>
            <a:spLocks noGrp="1" noChangeArrowheads="1"/>
          </p:cNvSpPr>
          <p:nvPr>
            <p:ph type="body" idx="1"/>
          </p:nvPr>
        </p:nvSpPr>
        <p:spPr>
          <a:xfrm>
            <a:off x="381000" y="1447800"/>
            <a:ext cx="8458200" cy="4495800"/>
          </a:xfrm>
        </p:spPr>
        <p:txBody>
          <a:bodyPr/>
          <a:lstStyle/>
          <a:p>
            <a:pPr eaLnBrk="1" hangingPunct="1"/>
            <a:r>
              <a:rPr lang="en-US" sz="2600" dirty="0" smtClean="0">
                <a:ea typeface="ＭＳ Ｐゴシック" pitchFamily="-109" charset="-128"/>
              </a:rPr>
              <a:t>Segregation of duties according to their functions so that one person does not handle a transaction from beginning to end.</a:t>
            </a:r>
          </a:p>
          <a:p>
            <a:pPr lvl="1" eaLnBrk="1" hangingPunct="1"/>
            <a:r>
              <a:rPr lang="en-US" dirty="0" smtClean="0">
                <a:ea typeface="ＭＳ Ｐゴシック" pitchFamily="-109" charset="-128"/>
              </a:rPr>
              <a:t>Those who initiate, authorize or approve transactions</a:t>
            </a:r>
          </a:p>
          <a:p>
            <a:pPr lvl="1" eaLnBrk="1" hangingPunct="1"/>
            <a:r>
              <a:rPr lang="en-US" dirty="0" smtClean="0">
                <a:ea typeface="ＭＳ Ｐゴシック" pitchFamily="-109" charset="-128"/>
              </a:rPr>
              <a:t>Those who execute the transactions</a:t>
            </a:r>
          </a:p>
          <a:p>
            <a:pPr lvl="1" eaLnBrk="1" hangingPunct="1"/>
            <a:r>
              <a:rPr lang="en-US" dirty="0" smtClean="0">
                <a:ea typeface="ＭＳ Ｐゴシック" pitchFamily="-109" charset="-128"/>
              </a:rPr>
              <a:t>Those who record the transactions</a:t>
            </a:r>
          </a:p>
          <a:p>
            <a:pPr lvl="1" eaLnBrk="1" hangingPunct="1"/>
            <a:r>
              <a:rPr lang="en-US" dirty="0" smtClean="0">
                <a:ea typeface="ＭＳ Ｐゴシック" pitchFamily="-109" charset="-128"/>
              </a:rPr>
              <a:t>Those who reconcile the transactions</a:t>
            </a:r>
          </a:p>
          <a:p>
            <a:pPr lvl="1" eaLnBrk="1" hangingPunct="1"/>
            <a:r>
              <a:rPr lang="en-US" dirty="0" smtClean="0">
                <a:ea typeface="ＭＳ Ｐゴシック" pitchFamily="-109" charset="-128"/>
              </a:rPr>
              <a:t>Those responsible for the item resulting from the transactions</a:t>
            </a:r>
          </a:p>
        </p:txBody>
      </p:sp>
    </p:spTree>
  </p:cSld>
  <p:clrMapOvr>
    <a:masterClrMapping/>
  </p:clrMapOvr>
  <p:transition>
    <p:fade thruBlk="1"/>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152400"/>
            <a:ext cx="8229600" cy="838200"/>
          </a:xfrm>
        </p:spPr>
        <p:txBody>
          <a:bodyPr/>
          <a:lstStyle/>
          <a:p>
            <a:pPr eaLnBrk="1" hangingPunct="1"/>
            <a:r>
              <a:rPr lang="en-US" sz="3200" dirty="0" smtClean="0">
                <a:solidFill>
                  <a:schemeClr val="accent2"/>
                </a:solidFill>
                <a:ea typeface="ＭＳ Ｐゴシック" pitchFamily="-109" charset="-128"/>
              </a:rPr>
              <a:t>Internal Controls, cont.</a:t>
            </a:r>
          </a:p>
        </p:txBody>
      </p:sp>
      <p:sp>
        <p:nvSpPr>
          <p:cNvPr id="105475" name="Rectangle 3"/>
          <p:cNvSpPr>
            <a:spLocks noGrp="1" noChangeArrowheads="1"/>
          </p:cNvSpPr>
          <p:nvPr>
            <p:ph type="body" idx="1"/>
          </p:nvPr>
        </p:nvSpPr>
        <p:spPr>
          <a:xfrm>
            <a:off x="914400" y="1295400"/>
            <a:ext cx="7189788" cy="5257800"/>
          </a:xfrm>
        </p:spPr>
        <p:txBody>
          <a:bodyPr/>
          <a:lstStyle/>
          <a:p>
            <a:pPr eaLnBrk="1" hangingPunct="1">
              <a:lnSpc>
                <a:spcPct val="90000"/>
              </a:lnSpc>
            </a:pPr>
            <a:r>
              <a:rPr lang="en-US" sz="2400" dirty="0" smtClean="0">
                <a:ea typeface="ＭＳ Ｐゴシック" pitchFamily="-109" charset="-128"/>
              </a:rPr>
              <a:t>Purchase order/requisition completed prior to  purchase or ASB is not obligated to pay for the expenditure.</a:t>
            </a:r>
          </a:p>
          <a:p>
            <a:pPr eaLnBrk="1" hangingPunct="1">
              <a:lnSpc>
                <a:spcPct val="90000"/>
              </a:lnSpc>
            </a:pPr>
            <a:r>
              <a:rPr lang="en-US" sz="2400" dirty="0" smtClean="0">
                <a:ea typeface="ＭＳ Ｐゴシック" pitchFamily="-109" charset="-128"/>
              </a:rPr>
              <a:t>Never pay expenses from cash receipts</a:t>
            </a:r>
          </a:p>
          <a:p>
            <a:pPr lvl="1" eaLnBrk="1" hangingPunct="1">
              <a:lnSpc>
                <a:spcPct val="90000"/>
              </a:lnSpc>
            </a:pPr>
            <a:r>
              <a:rPr lang="en-US" dirty="0" smtClean="0">
                <a:ea typeface="ＭＳ Ｐゴシック" pitchFamily="-109" charset="-128"/>
              </a:rPr>
              <a:t>Deposit cash and then write a check</a:t>
            </a:r>
          </a:p>
          <a:p>
            <a:pPr eaLnBrk="1" hangingPunct="1">
              <a:lnSpc>
                <a:spcPct val="90000"/>
              </a:lnSpc>
            </a:pPr>
            <a:r>
              <a:rPr lang="en-US" sz="2400" dirty="0" smtClean="0">
                <a:ea typeface="ＭＳ Ｐゴシック" pitchFamily="-109" charset="-128"/>
              </a:rPr>
              <a:t>Keep the checkbook and extra check stock in a safe, secure place.</a:t>
            </a:r>
          </a:p>
          <a:p>
            <a:pPr eaLnBrk="1" hangingPunct="1">
              <a:lnSpc>
                <a:spcPct val="90000"/>
              </a:lnSpc>
            </a:pPr>
            <a:r>
              <a:rPr lang="en-US" sz="2400" dirty="0" smtClean="0">
                <a:ea typeface="ＭＳ Ｐゴシック" pitchFamily="-109" charset="-128"/>
              </a:rPr>
              <a:t>Void checks that are incorrect or not issued.</a:t>
            </a:r>
          </a:p>
          <a:p>
            <a:pPr eaLnBrk="1" hangingPunct="1">
              <a:lnSpc>
                <a:spcPct val="90000"/>
              </a:lnSpc>
            </a:pPr>
            <a:r>
              <a:rPr lang="en-US" sz="2400" dirty="0" smtClean="0">
                <a:ea typeface="ＭＳ Ｐゴシック" pitchFamily="-109" charset="-128"/>
              </a:rPr>
              <a:t>Never sign checks in advance -- have a backup signer.</a:t>
            </a:r>
          </a:p>
          <a:p>
            <a:pPr eaLnBrk="1" hangingPunct="1">
              <a:lnSpc>
                <a:spcPct val="90000"/>
              </a:lnSpc>
            </a:pPr>
            <a:r>
              <a:rPr lang="en-US" sz="2400" dirty="0" smtClean="0">
                <a:ea typeface="ＭＳ Ｐゴシック" pitchFamily="-109" charset="-128"/>
              </a:rPr>
              <a:t>Use checks in proper sequence</a:t>
            </a:r>
          </a:p>
          <a:p>
            <a:pPr eaLnBrk="1" hangingPunct="1">
              <a:lnSpc>
                <a:spcPct val="90000"/>
              </a:lnSpc>
            </a:pPr>
            <a:r>
              <a:rPr lang="en-US" sz="2400" dirty="0" smtClean="0">
                <a:ea typeface="ＭＳ Ｐゴシック" pitchFamily="-109" charset="-128"/>
              </a:rPr>
              <a:t>Never make check out to cash</a:t>
            </a:r>
          </a:p>
          <a:p>
            <a:pPr eaLnBrk="1" hangingPunct="1">
              <a:lnSpc>
                <a:spcPct val="90000"/>
              </a:lnSpc>
            </a:pPr>
            <a:r>
              <a:rPr lang="en-US" sz="2400" dirty="0" smtClean="0">
                <a:ea typeface="ＭＳ Ｐゴシック" pitchFamily="-109" charset="-128"/>
              </a:rPr>
              <a:t>Check needs two (2) signatures</a:t>
            </a:r>
          </a:p>
          <a:p>
            <a:pPr lvl="1" eaLnBrk="1" hangingPunct="1">
              <a:lnSpc>
                <a:spcPct val="90000"/>
              </a:lnSpc>
            </a:pPr>
            <a:endParaRPr lang="en-US" sz="2300" dirty="0" smtClean="0">
              <a:ea typeface="ＭＳ Ｐゴシック" pitchFamily="-109" charset="-128"/>
            </a:endParaRPr>
          </a:p>
          <a:p>
            <a:pPr lvl="1" eaLnBrk="1" hangingPunct="1">
              <a:lnSpc>
                <a:spcPct val="90000"/>
              </a:lnSpc>
            </a:pPr>
            <a:endParaRPr lang="en-US" sz="2300" dirty="0" smtClean="0">
              <a:ea typeface="ＭＳ Ｐゴシック" pitchFamily="-109" charset="-128"/>
            </a:endParaRPr>
          </a:p>
          <a:p>
            <a:pPr lvl="1" eaLnBrk="1" hangingPunct="1">
              <a:lnSpc>
                <a:spcPct val="90000"/>
              </a:lnSpc>
            </a:pPr>
            <a:endParaRPr lang="en-US" sz="2300" dirty="0" smtClean="0">
              <a:ea typeface="ＭＳ Ｐゴシック" pitchFamily="-109" charset="-128"/>
            </a:endParaRPr>
          </a:p>
          <a:p>
            <a:pPr lvl="1" eaLnBrk="1" hangingPunct="1">
              <a:lnSpc>
                <a:spcPct val="90000"/>
              </a:lnSpc>
            </a:pPr>
            <a:endParaRPr lang="en-US" sz="2300"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04850"/>
            <a:ext cx="8229600" cy="666750"/>
          </a:xfrm>
        </p:spPr>
        <p:txBody>
          <a:bodyPr/>
          <a:lstStyle/>
          <a:p>
            <a:pPr eaLnBrk="1" hangingPunct="1"/>
            <a:r>
              <a:rPr lang="en-US" sz="3200" dirty="0" smtClean="0">
                <a:solidFill>
                  <a:schemeClr val="accent2"/>
                </a:solidFill>
                <a:ea typeface="ＭＳ Ｐゴシック" pitchFamily="-109" charset="-128"/>
              </a:rPr>
              <a:t>Journal Entries and Transfers</a:t>
            </a:r>
          </a:p>
        </p:txBody>
      </p:sp>
      <p:sp>
        <p:nvSpPr>
          <p:cNvPr id="50179" name="Rectangle 3"/>
          <p:cNvSpPr>
            <a:spLocks noGrp="1" noChangeArrowheads="1"/>
          </p:cNvSpPr>
          <p:nvPr>
            <p:ph type="body" idx="1"/>
          </p:nvPr>
        </p:nvSpPr>
        <p:spPr>
          <a:xfrm>
            <a:off x="990600" y="1524000"/>
            <a:ext cx="8305800" cy="4114800"/>
          </a:xfrm>
        </p:spPr>
        <p:txBody>
          <a:bodyPr/>
          <a:lstStyle/>
          <a:p>
            <a:pPr eaLnBrk="1" hangingPunct="1">
              <a:lnSpc>
                <a:spcPct val="90000"/>
              </a:lnSpc>
            </a:pPr>
            <a:r>
              <a:rPr lang="en-US" sz="2600" dirty="0" smtClean="0">
                <a:ea typeface="ＭＳ Ｐゴシック" pitchFamily="-109" charset="-128"/>
              </a:rPr>
              <a:t>Control is required</a:t>
            </a:r>
          </a:p>
          <a:p>
            <a:pPr lvl="1" eaLnBrk="1" hangingPunct="1">
              <a:lnSpc>
                <a:spcPct val="90000"/>
              </a:lnSpc>
            </a:pPr>
            <a:r>
              <a:rPr lang="en-US" dirty="0" smtClean="0">
                <a:ea typeface="ＭＳ Ｐゴシック" pitchFamily="-109" charset="-128"/>
              </a:rPr>
              <a:t>Purpose must be documented with a detailed reason</a:t>
            </a:r>
          </a:p>
          <a:p>
            <a:pPr lvl="1" eaLnBrk="1" hangingPunct="1">
              <a:lnSpc>
                <a:spcPct val="90000"/>
              </a:lnSpc>
            </a:pPr>
            <a:r>
              <a:rPr lang="en-US" dirty="0" smtClean="0">
                <a:ea typeface="ＭＳ Ｐゴシック" pitchFamily="-109" charset="-128"/>
              </a:rPr>
              <a:t>Needs supporting documentation</a:t>
            </a:r>
          </a:p>
          <a:p>
            <a:pPr eaLnBrk="1" hangingPunct="1">
              <a:lnSpc>
                <a:spcPct val="90000"/>
              </a:lnSpc>
            </a:pPr>
            <a:r>
              <a:rPr lang="en-US" sz="2600" dirty="0" smtClean="0">
                <a:ea typeface="ＭＳ Ｐゴシック" pitchFamily="-109" charset="-128"/>
              </a:rPr>
              <a:t>Should be prepared only with prior written approval</a:t>
            </a:r>
          </a:p>
          <a:p>
            <a:pPr lvl="1" eaLnBrk="1" hangingPunct="1">
              <a:lnSpc>
                <a:spcPct val="90000"/>
              </a:lnSpc>
            </a:pPr>
            <a:r>
              <a:rPr lang="en-US" dirty="0" smtClean="0">
                <a:ea typeface="ＭＳ Ｐゴシック" pitchFamily="-109" charset="-128"/>
              </a:rPr>
              <a:t>ASB advisor</a:t>
            </a:r>
          </a:p>
          <a:p>
            <a:pPr lvl="1" eaLnBrk="1" hangingPunct="1">
              <a:lnSpc>
                <a:spcPct val="90000"/>
              </a:lnSpc>
            </a:pPr>
            <a:r>
              <a:rPr lang="en-US" dirty="0" smtClean="0">
                <a:ea typeface="ＭＳ Ｐゴシック" pitchFamily="-109" charset="-128"/>
              </a:rPr>
              <a:t>Principal</a:t>
            </a:r>
          </a:p>
          <a:p>
            <a:pPr lvl="1" eaLnBrk="1" hangingPunct="1">
              <a:lnSpc>
                <a:spcPct val="90000"/>
              </a:lnSpc>
            </a:pPr>
            <a:r>
              <a:rPr lang="en-US" dirty="0" smtClean="0">
                <a:ea typeface="ＭＳ Ｐゴシック" pitchFamily="-109" charset="-128"/>
              </a:rPr>
              <a:t>Club meeting minutes</a:t>
            </a:r>
          </a:p>
        </p:txBody>
      </p:sp>
    </p:spTree>
    <p:extLst>
      <p:ext uri="{BB962C8B-B14F-4D97-AF65-F5344CB8AC3E}">
        <p14:creationId xmlns:p14="http://schemas.microsoft.com/office/powerpoint/2010/main" xmlns="" val="2419763210"/>
      </p:ext>
    </p:extLst>
  </p:cSld>
  <p:clrMapOvr>
    <a:masterClrMapping/>
  </p:clrMapOvr>
  <p:transition>
    <p:fade thruBlk="1"/>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81000" y="685800"/>
            <a:ext cx="8534400" cy="762000"/>
          </a:xfrm>
        </p:spPr>
        <p:txBody>
          <a:bodyPr/>
          <a:lstStyle/>
          <a:p>
            <a:pPr eaLnBrk="1" hangingPunct="1"/>
            <a:r>
              <a:rPr lang="en-US" dirty="0" smtClean="0">
                <a:solidFill>
                  <a:schemeClr val="accent2"/>
                </a:solidFill>
                <a:ea typeface="ＭＳ Ｐゴシック" pitchFamily="-109" charset="-128"/>
              </a:rPr>
              <a:t>ASB Minutes Requirements</a:t>
            </a:r>
          </a:p>
        </p:txBody>
      </p:sp>
      <p:sp>
        <p:nvSpPr>
          <p:cNvPr id="43011" name="Text Placeholder 3"/>
          <p:cNvSpPr>
            <a:spLocks noGrp="1"/>
          </p:cNvSpPr>
          <p:nvPr>
            <p:ph type="body" sz="half" idx="2"/>
          </p:nvPr>
        </p:nvSpPr>
        <p:spPr>
          <a:xfrm>
            <a:off x="762000" y="1524000"/>
            <a:ext cx="8077200" cy="4876800"/>
          </a:xfrm>
        </p:spPr>
        <p:txBody>
          <a:bodyPr/>
          <a:lstStyle/>
          <a:p>
            <a:pPr>
              <a:lnSpc>
                <a:spcPct val="80000"/>
              </a:lnSpc>
            </a:pPr>
            <a:r>
              <a:rPr lang="en-US" dirty="0"/>
              <a:t>The student council and each club must prepare and maintain a record of each meeting and action taken in them</a:t>
            </a:r>
          </a:p>
          <a:p>
            <a:pPr lvl="1">
              <a:lnSpc>
                <a:spcPct val="80000"/>
              </a:lnSpc>
            </a:pPr>
            <a:r>
              <a:rPr lang="en-US" sz="2800" dirty="0"/>
              <a:t>Details of proceedings</a:t>
            </a:r>
          </a:p>
          <a:p>
            <a:pPr lvl="1">
              <a:lnSpc>
                <a:spcPct val="80000"/>
              </a:lnSpc>
            </a:pPr>
            <a:r>
              <a:rPr lang="en-US" sz="2800" dirty="0"/>
              <a:t>Actions taken</a:t>
            </a:r>
          </a:p>
          <a:p>
            <a:pPr lvl="1">
              <a:lnSpc>
                <a:spcPct val="80000"/>
              </a:lnSpc>
            </a:pPr>
            <a:r>
              <a:rPr lang="en-US" sz="2800" dirty="0"/>
              <a:t>Demonstrate that policies and procedures are followed by ASB </a:t>
            </a:r>
          </a:p>
          <a:p>
            <a:pPr>
              <a:lnSpc>
                <a:spcPct val="80000"/>
              </a:lnSpc>
            </a:pPr>
            <a:r>
              <a:rPr lang="en-US" dirty="0"/>
              <a:t>Need to be concisely and clearly written</a:t>
            </a:r>
          </a:p>
        </p:txBody>
      </p:sp>
    </p:spTree>
    <p:extLst>
      <p:ext uri="{BB962C8B-B14F-4D97-AF65-F5344CB8AC3E}">
        <p14:creationId xmlns:p14="http://schemas.microsoft.com/office/powerpoint/2010/main" xmlns="" val="1552145660"/>
      </p:ext>
    </p:extLst>
  </p:cSld>
  <p:clrMapOvr>
    <a:masterClrMapping/>
  </p:clrMapOvr>
  <p:transition spd="slow">
    <p:dissolve/>
    <p:sndAc>
      <p:stSnd>
        <p:snd r:embed="rId2" name="Screeching Brake"/>
      </p:st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81000" y="685800"/>
            <a:ext cx="8534400" cy="762000"/>
          </a:xfrm>
        </p:spPr>
        <p:txBody>
          <a:bodyPr/>
          <a:lstStyle/>
          <a:p>
            <a:pPr eaLnBrk="1" hangingPunct="1"/>
            <a:r>
              <a:rPr lang="en-US" dirty="0" smtClean="0">
                <a:solidFill>
                  <a:schemeClr val="accent2"/>
                </a:solidFill>
                <a:ea typeface="ＭＳ Ｐゴシック" pitchFamily="-109" charset="-128"/>
              </a:rPr>
              <a:t>ASB Minutes Requirements, cont.</a:t>
            </a:r>
          </a:p>
        </p:txBody>
      </p:sp>
      <p:sp>
        <p:nvSpPr>
          <p:cNvPr id="43011" name="Text Placeholder 3"/>
          <p:cNvSpPr>
            <a:spLocks noGrp="1"/>
          </p:cNvSpPr>
          <p:nvPr>
            <p:ph type="body" sz="half" idx="2"/>
          </p:nvPr>
        </p:nvSpPr>
        <p:spPr>
          <a:xfrm>
            <a:off x="762000" y="1524000"/>
            <a:ext cx="8077200" cy="4876800"/>
          </a:xfrm>
        </p:spPr>
        <p:txBody>
          <a:bodyPr/>
          <a:lstStyle/>
          <a:p>
            <a:pPr>
              <a:lnSpc>
                <a:spcPct val="90000"/>
              </a:lnSpc>
            </a:pPr>
            <a:r>
              <a:rPr lang="en-US" dirty="0"/>
              <a:t>Any information introduced to those attending the meeting should be attached to the original copy and kept on file, such as listing of purchase orders, listing of checks, financial information and letters </a:t>
            </a:r>
          </a:p>
          <a:p>
            <a:pPr>
              <a:lnSpc>
                <a:spcPct val="90000"/>
              </a:lnSpc>
            </a:pPr>
            <a:r>
              <a:rPr lang="en-US" dirty="0"/>
              <a:t>The club secretary, or whoever took the minutes, should sign the minutes when they are completed</a:t>
            </a:r>
          </a:p>
          <a:p>
            <a:pPr>
              <a:lnSpc>
                <a:spcPct val="90000"/>
              </a:lnSpc>
            </a:pPr>
            <a:r>
              <a:rPr lang="en-US" dirty="0"/>
              <a:t>Review and approve at next meeting</a:t>
            </a:r>
          </a:p>
          <a:p>
            <a:pPr>
              <a:lnSpc>
                <a:spcPct val="90000"/>
              </a:lnSpc>
            </a:pPr>
            <a:r>
              <a:rPr lang="en-US" dirty="0"/>
              <a:t>Maintain a binder of all of the approved minutes for the school year </a:t>
            </a:r>
          </a:p>
        </p:txBody>
      </p:sp>
    </p:spTree>
    <p:extLst>
      <p:ext uri="{BB962C8B-B14F-4D97-AF65-F5344CB8AC3E}">
        <p14:creationId xmlns:p14="http://schemas.microsoft.com/office/powerpoint/2010/main" xmlns="" val="143815332"/>
      </p:ext>
    </p:extLst>
  </p:cSld>
  <p:clrMapOvr>
    <a:masterClrMapping/>
  </p:clrMapOvr>
  <p:transition spd="slow">
    <p:dissolve/>
    <p:sndAc>
      <p:stSnd>
        <p:snd r:embed="rId2" name="Screeching Brake"/>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solidFill>
                  <a:schemeClr val="accent2"/>
                </a:solidFill>
                <a:ea typeface="ＭＳ Ｐゴシック" pitchFamily="-109" charset="-128"/>
              </a:rPr>
              <a:t>Organized Student Body</a:t>
            </a:r>
          </a:p>
        </p:txBody>
      </p:sp>
      <p:sp>
        <p:nvSpPr>
          <p:cNvPr id="12291" name="Content Placeholder 2"/>
          <p:cNvSpPr>
            <a:spLocks noGrp="1"/>
          </p:cNvSpPr>
          <p:nvPr>
            <p:ph idx="1"/>
          </p:nvPr>
        </p:nvSpPr>
        <p:spPr/>
        <p:txBody>
          <a:bodyPr/>
          <a:lstStyle/>
          <a:p>
            <a:pPr eaLnBrk="1" hangingPunct="1"/>
            <a:r>
              <a:rPr lang="en-US" sz="2600" dirty="0" smtClean="0">
                <a:ea typeface="ＭＳ Ｐゴシック" pitchFamily="-109" charset="-128"/>
              </a:rPr>
              <a:t>Middle schools and high schools</a:t>
            </a:r>
          </a:p>
          <a:p>
            <a:pPr lvl="1"/>
            <a:r>
              <a:rPr lang="en-US" dirty="0" smtClean="0">
                <a:ea typeface="ＭＳ Ｐゴシック" pitchFamily="-109" charset="-128"/>
              </a:rPr>
              <a:t>Activities are organized around</a:t>
            </a:r>
          </a:p>
          <a:p>
            <a:pPr lvl="2"/>
            <a:r>
              <a:rPr lang="en-US" sz="2600" dirty="0" smtClean="0">
                <a:ea typeface="ＭＳ Ｐゴシック" pitchFamily="-109" charset="-128"/>
              </a:rPr>
              <a:t>Student Clubs</a:t>
            </a:r>
          </a:p>
          <a:p>
            <a:pPr lvl="2"/>
            <a:r>
              <a:rPr lang="en-US" sz="2600" dirty="0" smtClean="0">
                <a:ea typeface="ＭＳ Ｐゴシック" pitchFamily="-109" charset="-128"/>
              </a:rPr>
              <a:t>Student Council</a:t>
            </a:r>
          </a:p>
          <a:p>
            <a:pPr marL="457200" lvl="1" indent="0">
              <a:buClr>
                <a:srgbClr val="0000FF"/>
              </a:buClr>
              <a:buNone/>
            </a:pPr>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81000" y="685800"/>
            <a:ext cx="8534400" cy="762000"/>
          </a:xfrm>
        </p:spPr>
        <p:txBody>
          <a:bodyPr/>
          <a:lstStyle/>
          <a:p>
            <a:pPr eaLnBrk="1" hangingPunct="1"/>
            <a:r>
              <a:rPr lang="en-US" dirty="0" smtClean="0">
                <a:solidFill>
                  <a:schemeClr val="accent2"/>
                </a:solidFill>
                <a:ea typeface="ＭＳ Ｐゴシック" pitchFamily="-109" charset="-128"/>
              </a:rPr>
              <a:t>Auditors</a:t>
            </a:r>
          </a:p>
        </p:txBody>
      </p:sp>
      <p:sp>
        <p:nvSpPr>
          <p:cNvPr id="43011" name="Text Placeholder 3"/>
          <p:cNvSpPr>
            <a:spLocks noGrp="1"/>
          </p:cNvSpPr>
          <p:nvPr>
            <p:ph type="body" sz="half" idx="2"/>
          </p:nvPr>
        </p:nvSpPr>
        <p:spPr>
          <a:xfrm>
            <a:off x="762000" y="1524000"/>
            <a:ext cx="8077200" cy="4876800"/>
          </a:xfrm>
        </p:spPr>
        <p:txBody>
          <a:bodyPr/>
          <a:lstStyle/>
          <a:p>
            <a:r>
              <a:rPr lang="en-US" sz="2600" dirty="0" smtClean="0">
                <a:ea typeface="ＭＳ Ｐゴシック" pitchFamily="-109" charset="-128"/>
              </a:rPr>
              <a:t>Good resource</a:t>
            </a:r>
          </a:p>
          <a:p>
            <a:pPr lvl="1" eaLnBrk="1" hangingPunct="1"/>
            <a:r>
              <a:rPr lang="en-US" dirty="0" smtClean="0">
                <a:ea typeface="ＭＳ Ｐゴシック" pitchFamily="-109" charset="-128"/>
              </a:rPr>
              <a:t>Annual Financial Review</a:t>
            </a:r>
          </a:p>
          <a:p>
            <a:pPr lvl="1" eaLnBrk="1" hangingPunct="1"/>
            <a:r>
              <a:rPr lang="en-US" dirty="0" smtClean="0">
                <a:ea typeface="ＭＳ Ｐゴシック" pitchFamily="-109" charset="-128"/>
              </a:rPr>
              <a:t>Report findings</a:t>
            </a:r>
          </a:p>
          <a:p>
            <a:pPr lvl="1" eaLnBrk="1" hangingPunct="1"/>
            <a:r>
              <a:rPr lang="en-US" dirty="0" smtClean="0">
                <a:ea typeface="ＭＳ Ｐゴシック" pitchFamily="-109" charset="-128"/>
              </a:rPr>
              <a:t>Help fix procedures</a:t>
            </a:r>
          </a:p>
          <a:p>
            <a:pPr lvl="1" eaLnBrk="1" hangingPunct="1"/>
            <a:r>
              <a:rPr lang="en-US" dirty="0" smtClean="0">
                <a:ea typeface="ＭＳ Ｐゴシック" pitchFamily="-109" charset="-128"/>
              </a:rPr>
              <a:t>Protect the district by offering a third party line of defense for why ASB policies and procedures are necessary </a:t>
            </a:r>
          </a:p>
          <a:p>
            <a:pPr lvl="1" eaLnBrk="1" hangingPunct="1"/>
            <a:r>
              <a:rPr lang="en-US" dirty="0" smtClean="0">
                <a:ea typeface="ＭＳ Ｐゴシック" pitchFamily="-109" charset="-128"/>
              </a:rPr>
              <a:t>Auditors report directly to the governing board </a:t>
            </a:r>
          </a:p>
        </p:txBody>
      </p:sp>
    </p:spTree>
    <p:extLst>
      <p:ext uri="{BB962C8B-B14F-4D97-AF65-F5344CB8AC3E}">
        <p14:creationId xmlns:p14="http://schemas.microsoft.com/office/powerpoint/2010/main" xmlns="" val="3224683903"/>
      </p:ext>
    </p:extLst>
  </p:cSld>
  <p:clrMapOvr>
    <a:masterClrMapping/>
  </p:clrMapOvr>
  <p:transition spd="slow">
    <p:dissolve/>
    <p:sndAc>
      <p:stSnd>
        <p:snd r:embed="rId2" name="Screeching Brake"/>
      </p:st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5411" y="533400"/>
            <a:ext cx="8763000" cy="762000"/>
          </a:xfrm>
        </p:spPr>
        <p:txBody>
          <a:bodyPr/>
          <a:lstStyle/>
          <a:p>
            <a:pPr eaLnBrk="1" hangingPunct="1"/>
            <a:r>
              <a:rPr lang="en-US" sz="3200" dirty="0" smtClean="0">
                <a:solidFill>
                  <a:schemeClr val="accent2"/>
                </a:solidFill>
                <a:ea typeface="ＭＳ Ｐゴシック" pitchFamily="-109" charset="-128"/>
              </a:rPr>
              <a:t>Why Are There So Many Issues, Including Audit             Findings, in ASB?</a:t>
            </a:r>
          </a:p>
        </p:txBody>
      </p:sp>
      <p:sp>
        <p:nvSpPr>
          <p:cNvPr id="21507" name="Rectangle 3"/>
          <p:cNvSpPr>
            <a:spLocks noGrp="1" noChangeArrowheads="1"/>
          </p:cNvSpPr>
          <p:nvPr>
            <p:ph type="body" idx="1"/>
          </p:nvPr>
        </p:nvSpPr>
        <p:spPr>
          <a:xfrm>
            <a:off x="1676400" y="1752600"/>
            <a:ext cx="5105400" cy="4572000"/>
          </a:xfrm>
        </p:spPr>
        <p:txBody>
          <a:bodyPr/>
          <a:lstStyle/>
          <a:p>
            <a:pPr eaLnBrk="1" hangingPunct="1">
              <a:lnSpc>
                <a:spcPct val="90000"/>
              </a:lnSpc>
            </a:pPr>
            <a:r>
              <a:rPr lang="en-US" sz="2600" dirty="0" smtClean="0">
                <a:ea typeface="ＭＳ Ｐゴシック" pitchFamily="-109" charset="-128"/>
              </a:rPr>
              <a:t>Cash transactions </a:t>
            </a:r>
          </a:p>
          <a:p>
            <a:pPr eaLnBrk="1" hangingPunct="1">
              <a:lnSpc>
                <a:spcPct val="90000"/>
              </a:lnSpc>
            </a:pPr>
            <a:r>
              <a:rPr lang="en-US" sz="2600" dirty="0" smtClean="0">
                <a:ea typeface="ＭＳ Ｐゴシック" pitchFamily="-109" charset="-128"/>
              </a:rPr>
              <a:t>Decentralized with many players </a:t>
            </a:r>
          </a:p>
          <a:p>
            <a:pPr eaLnBrk="1" hangingPunct="1">
              <a:lnSpc>
                <a:spcPct val="90000"/>
              </a:lnSpc>
            </a:pPr>
            <a:r>
              <a:rPr lang="en-US" sz="2600" dirty="0" smtClean="0">
                <a:ea typeface="ＭＳ Ｐゴシック" pitchFamily="-109" charset="-128"/>
              </a:rPr>
              <a:t>Accounting by non-accountants</a:t>
            </a:r>
          </a:p>
          <a:p>
            <a:pPr eaLnBrk="1" hangingPunct="1">
              <a:lnSpc>
                <a:spcPct val="90000"/>
              </a:lnSpc>
            </a:pPr>
            <a:r>
              <a:rPr lang="en-US" sz="2600" dirty="0" smtClean="0">
                <a:ea typeface="ＭＳ Ｐゴシック" pitchFamily="-109" charset="-128"/>
              </a:rPr>
              <a:t>Inadequate</a:t>
            </a:r>
          </a:p>
          <a:p>
            <a:pPr lvl="1" eaLnBrk="1" hangingPunct="1">
              <a:lnSpc>
                <a:spcPct val="90000"/>
              </a:lnSpc>
            </a:pPr>
            <a:r>
              <a:rPr lang="en-US" dirty="0" smtClean="0">
                <a:ea typeface="ＭＳ Ｐゴシック" pitchFamily="-109" charset="-128"/>
              </a:rPr>
              <a:t>Internal controls </a:t>
            </a:r>
          </a:p>
          <a:p>
            <a:pPr lvl="1" eaLnBrk="1" hangingPunct="1">
              <a:lnSpc>
                <a:spcPct val="90000"/>
              </a:lnSpc>
            </a:pPr>
            <a:r>
              <a:rPr lang="en-US" dirty="0" smtClean="0">
                <a:ea typeface="ＭＳ Ｐゴシック" pitchFamily="-109" charset="-128"/>
              </a:rPr>
              <a:t>Communication</a:t>
            </a:r>
          </a:p>
          <a:p>
            <a:pPr lvl="1" eaLnBrk="1" hangingPunct="1">
              <a:lnSpc>
                <a:spcPct val="90000"/>
              </a:lnSpc>
            </a:pPr>
            <a:r>
              <a:rPr lang="en-US" dirty="0" smtClean="0">
                <a:ea typeface="ＭＳ Ｐゴシック" pitchFamily="-109" charset="-128"/>
              </a:rPr>
              <a:t>Training and guidance</a:t>
            </a:r>
          </a:p>
          <a:p>
            <a:pPr lvl="1" eaLnBrk="1" hangingPunct="1">
              <a:lnSpc>
                <a:spcPct val="90000"/>
              </a:lnSpc>
            </a:pPr>
            <a:r>
              <a:rPr lang="en-US" dirty="0" smtClean="0">
                <a:ea typeface="ＭＳ Ｐゴシック" pitchFamily="-109" charset="-128"/>
              </a:rPr>
              <a:t>Standardization</a:t>
            </a:r>
          </a:p>
          <a:p>
            <a:pPr lvl="1" eaLnBrk="1" hangingPunct="1">
              <a:lnSpc>
                <a:spcPct val="90000"/>
              </a:lnSpc>
            </a:pPr>
            <a:r>
              <a:rPr lang="en-US" dirty="0" smtClean="0">
                <a:ea typeface="ＭＳ Ｐゴシック" pitchFamily="-109" charset="-128"/>
              </a:rPr>
              <a:t>Oversight</a:t>
            </a:r>
          </a:p>
          <a:p>
            <a:pPr lvl="1" eaLnBrk="1" hangingPunct="1">
              <a:lnSpc>
                <a:spcPct val="90000"/>
              </a:lnSpc>
            </a:pPr>
            <a:endParaRPr lang="en-US" dirty="0" smtClean="0">
              <a:ea typeface="ＭＳ Ｐゴシック" pitchFamily="-109" charset="-128"/>
            </a:endParaRPr>
          </a:p>
          <a:p>
            <a:pPr eaLnBrk="1" hangingPunct="1">
              <a:lnSpc>
                <a:spcPct val="90000"/>
              </a:lnSpc>
            </a:pPr>
            <a:endParaRPr lang="en-US" dirty="0" smtClean="0">
              <a:ea typeface="ＭＳ Ｐゴシック" pitchFamily="-109" charset="-128"/>
            </a:endParaRPr>
          </a:p>
          <a:p>
            <a:pPr eaLnBrk="1" hangingPunct="1">
              <a:lnSpc>
                <a:spcPct val="90000"/>
              </a:lnSpc>
            </a:pPr>
            <a:endParaRPr lang="en-US" dirty="0" smtClean="0">
              <a:ea typeface="ＭＳ Ｐゴシック" pitchFamily="-109" charset="-128"/>
            </a:endParaRPr>
          </a:p>
          <a:p>
            <a:pPr eaLnBrk="1" hangingPunct="1">
              <a:lnSpc>
                <a:spcPct val="90000"/>
              </a:lnSpc>
            </a:pPr>
            <a:endParaRPr lang="en-US" dirty="0" smtClean="0">
              <a:ea typeface="ＭＳ Ｐゴシック" pitchFamily="-109" charset="-128"/>
            </a:endParaRPr>
          </a:p>
        </p:txBody>
      </p:sp>
    </p:spTree>
    <p:extLst>
      <p:ext uri="{BB962C8B-B14F-4D97-AF65-F5344CB8AC3E}">
        <p14:creationId xmlns:p14="http://schemas.microsoft.com/office/powerpoint/2010/main" xmlns="" val="2240677134"/>
      </p:ext>
    </p:extLst>
  </p:cSld>
  <p:clrMapOvr>
    <a:masterClrMapping/>
  </p:clrMapOvr>
  <p:transition>
    <p:fade thruBlk="1"/>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858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Audit Findings</a:t>
            </a:r>
            <a:endParaRPr lang="en-US" sz="3200" cap="none" dirty="0">
              <a:solidFill>
                <a:schemeClr val="accent2"/>
              </a:solidFill>
            </a:endParaRPr>
          </a:p>
        </p:txBody>
      </p:sp>
      <p:sp>
        <p:nvSpPr>
          <p:cNvPr id="71683" name="Text Placeholder 2"/>
          <p:cNvSpPr>
            <a:spLocks noGrp="1"/>
          </p:cNvSpPr>
          <p:nvPr>
            <p:ph type="body" idx="1"/>
          </p:nvPr>
        </p:nvSpPr>
        <p:spPr>
          <a:xfrm>
            <a:off x="304800" y="1447800"/>
            <a:ext cx="8305800" cy="4648200"/>
          </a:xfrm>
        </p:spPr>
        <p:txBody>
          <a:bodyPr/>
          <a:lstStyle/>
          <a:p>
            <a:pPr marL="800100" lvl="1" indent="-342900" eaLnBrk="1" hangingPunct="1">
              <a:spcBef>
                <a:spcPts val="0"/>
              </a:spcBef>
              <a:buFont typeface="Arial" pitchFamily="34" charset="0"/>
              <a:buChar char="•"/>
              <a:defRPr/>
            </a:pPr>
            <a:r>
              <a:rPr lang="en-US" sz="2400" dirty="0" smtClean="0">
                <a:solidFill>
                  <a:srgbClr val="000000"/>
                </a:solidFill>
                <a:ea typeface="ＭＳ Ｐゴシック" pitchFamily="-109" charset="-128"/>
              </a:rPr>
              <a:t>Significant and Common Audit Findings:</a:t>
            </a:r>
          </a:p>
          <a:p>
            <a:pPr marL="1257300" lvl="2" indent="-342900" eaLnBrk="1" hangingPunct="1">
              <a:spcBef>
                <a:spcPts val="0"/>
              </a:spcBef>
              <a:buFont typeface="Arial" pitchFamily="34" charset="0"/>
              <a:buChar char="•"/>
              <a:defRPr/>
            </a:pPr>
            <a:r>
              <a:rPr lang="en-US" sz="2400" dirty="0" smtClean="0">
                <a:solidFill>
                  <a:srgbClr val="000000"/>
                </a:solidFill>
                <a:ea typeface="ＭＳ Ｐゴシック" pitchFamily="-109" charset="-128"/>
              </a:rPr>
              <a:t>Expenditure or purchase </a:t>
            </a:r>
            <a:r>
              <a:rPr lang="en-US" sz="2400" b="1" u="sng" dirty="0" smtClean="0">
                <a:solidFill>
                  <a:srgbClr val="000000"/>
                </a:solidFill>
                <a:ea typeface="ＭＳ Ｐゴシック" pitchFamily="-109" charset="-128"/>
              </a:rPr>
              <a:t>PRIOR</a:t>
            </a:r>
            <a:r>
              <a:rPr lang="en-US" sz="2400" dirty="0" smtClean="0">
                <a:solidFill>
                  <a:srgbClr val="000000"/>
                </a:solidFill>
                <a:ea typeface="ＭＳ Ｐゴシック" pitchFamily="-109" charset="-128"/>
              </a:rPr>
              <a:t> to purchase order approval or PO not used at all.</a:t>
            </a:r>
          </a:p>
          <a:p>
            <a:pPr marL="1257300" lvl="2" indent="-342900" eaLnBrk="1" hangingPunct="1">
              <a:spcBef>
                <a:spcPts val="0"/>
              </a:spcBef>
              <a:buFont typeface="Arial" pitchFamily="34" charset="0"/>
              <a:buChar char="•"/>
              <a:defRPr/>
            </a:pPr>
            <a:r>
              <a:rPr lang="en-US" sz="2400" dirty="0" smtClean="0">
                <a:solidFill>
                  <a:schemeClr val="tx1"/>
                </a:solidFill>
              </a:rPr>
              <a:t>Actual </a:t>
            </a:r>
            <a:r>
              <a:rPr lang="en-US" sz="2400" dirty="0">
                <a:solidFill>
                  <a:schemeClr val="tx1"/>
                </a:solidFill>
              </a:rPr>
              <a:t>purchase date is prior to the purchase order </a:t>
            </a:r>
            <a:r>
              <a:rPr lang="en-US" sz="2400" dirty="0" smtClean="0">
                <a:solidFill>
                  <a:schemeClr val="tx1"/>
                </a:solidFill>
              </a:rPr>
              <a:t>date</a:t>
            </a:r>
          </a:p>
          <a:p>
            <a:pPr marL="1257300" lvl="2" indent="-342900" eaLnBrk="1" hangingPunct="1">
              <a:spcBef>
                <a:spcPts val="0"/>
              </a:spcBef>
              <a:buFont typeface="Arial" pitchFamily="34" charset="0"/>
              <a:buChar char="•"/>
              <a:defRPr/>
            </a:pPr>
            <a:r>
              <a:rPr lang="en-US" sz="2400" dirty="0" smtClean="0">
                <a:solidFill>
                  <a:schemeClr val="tx1"/>
                </a:solidFill>
              </a:rPr>
              <a:t>The three (3) signatures for organized or one (1) signature for unorganized ASB’s required </a:t>
            </a:r>
            <a:r>
              <a:rPr lang="en-US" sz="2400" dirty="0">
                <a:solidFill>
                  <a:schemeClr val="tx1"/>
                </a:solidFill>
              </a:rPr>
              <a:t>by EC are not obtained prior to </a:t>
            </a:r>
            <a:r>
              <a:rPr lang="en-US" sz="2400" dirty="0" smtClean="0">
                <a:solidFill>
                  <a:schemeClr val="tx1"/>
                </a:solidFill>
              </a:rPr>
              <a:t>purchase.</a:t>
            </a:r>
          </a:p>
          <a:p>
            <a:pPr marL="1257300" lvl="2" indent="-342900" eaLnBrk="1" hangingPunct="1">
              <a:spcBef>
                <a:spcPts val="0"/>
              </a:spcBef>
              <a:buFont typeface="Arial" pitchFamily="34" charset="0"/>
              <a:buChar char="•"/>
              <a:defRPr/>
            </a:pPr>
            <a:r>
              <a:rPr lang="en-US" sz="2400" dirty="0" smtClean="0">
                <a:solidFill>
                  <a:schemeClr val="tx1"/>
                </a:solidFill>
              </a:rPr>
              <a:t>A </a:t>
            </a:r>
            <a:r>
              <a:rPr lang="en-US" sz="2400" dirty="0">
                <a:solidFill>
                  <a:schemeClr val="tx1"/>
                </a:solidFill>
              </a:rPr>
              <a:t>lack of confirmation that the product purchased was received prior to </a:t>
            </a:r>
            <a:r>
              <a:rPr lang="en-US" sz="2400" dirty="0" smtClean="0">
                <a:solidFill>
                  <a:schemeClr val="tx1"/>
                </a:solidFill>
              </a:rPr>
              <a:t>payment.</a:t>
            </a:r>
            <a:endParaRPr lang="en-US" sz="2400" dirty="0">
              <a:solidFill>
                <a:schemeClr val="tx1"/>
              </a:solidFill>
            </a:endParaRPr>
          </a:p>
          <a:p>
            <a:pPr marL="1257300" lvl="2" indent="-342900" eaLnBrk="1" hangingPunct="1">
              <a:spcBef>
                <a:spcPts val="0"/>
              </a:spcBef>
              <a:buFont typeface="Arial" pitchFamily="34" charset="0"/>
              <a:buChar char="•"/>
              <a:defRPr/>
            </a:pPr>
            <a:r>
              <a:rPr lang="en-US" sz="2400" dirty="0" smtClean="0">
                <a:solidFill>
                  <a:srgbClr val="000000"/>
                </a:solidFill>
                <a:ea typeface="ＭＳ Ｐゴシック" pitchFamily="-109" charset="-128"/>
              </a:rPr>
              <a:t>Lack of proper documentation, i.e. no revenue projections.</a:t>
            </a:r>
            <a:endParaRPr lang="en-US" sz="2400" dirty="0">
              <a:solidFill>
                <a:srgbClr val="000000"/>
              </a:solidFill>
              <a:ea typeface="ＭＳ Ｐゴシック" pitchFamily="-109" charset="-128"/>
            </a:endParaRPr>
          </a:p>
          <a:p>
            <a:pPr marL="668337" lvl="2" indent="0" eaLnBrk="1" hangingPunct="1">
              <a:buClr>
                <a:srgbClr val="FF0000"/>
              </a:buClr>
              <a:defRPr/>
            </a:pPr>
            <a:endParaRPr lang="en-US" sz="2400" dirty="0" smtClean="0">
              <a:solidFill>
                <a:srgbClr val="000000"/>
              </a:solidFill>
              <a:ea typeface="ＭＳ Ｐゴシック" pitchFamily="-109" charset="-128"/>
            </a:endParaRPr>
          </a:p>
          <a:p>
            <a:pPr lvl="2" eaLnBrk="1" hangingPunct="1">
              <a:buClr>
                <a:srgbClr val="FF0000"/>
              </a:buClr>
              <a:buFont typeface="Wingdings" pitchFamily="-109" charset="2"/>
              <a:buChar char="Ø"/>
              <a:defRPr/>
            </a:pPr>
            <a:endParaRPr lang="en-US" sz="2400" dirty="0" smtClean="0">
              <a:solidFill>
                <a:srgbClr val="000000"/>
              </a:solidFill>
              <a:ea typeface="ＭＳ Ｐゴシック" pitchFamily="-109" charset="-128"/>
            </a:endParaRPr>
          </a:p>
        </p:txBody>
      </p:sp>
    </p:spTree>
    <p:extLst>
      <p:ext uri="{BB962C8B-B14F-4D97-AF65-F5344CB8AC3E}">
        <p14:creationId xmlns:p14="http://schemas.microsoft.com/office/powerpoint/2010/main" xmlns="" val="3097508258"/>
      </p:ext>
    </p:extLst>
  </p:cSld>
  <p:clrMapOvr>
    <a:masterClrMapping/>
  </p:clrMapOvr>
  <p:transition>
    <p:fade thruBlk="1"/>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85" y="685800"/>
            <a:ext cx="9144000" cy="685800"/>
          </a:xfrm>
          <a:ln>
            <a:miter lim="800000"/>
            <a:headEnd/>
            <a:tailEnd/>
          </a:ln>
          <a:extLst/>
        </p:spPr>
        <p:txBody>
          <a:bodyPr/>
          <a:lstStyle/>
          <a:p>
            <a:pPr algn="ctr" eaLnBrk="1" fontAlgn="auto" hangingPunct="1">
              <a:spcAft>
                <a:spcPts val="0"/>
              </a:spcAft>
              <a:defRPr/>
            </a:pPr>
            <a:r>
              <a:rPr lang="en-US" sz="3200" cap="none" dirty="0" smtClean="0">
                <a:solidFill>
                  <a:schemeClr val="accent2"/>
                </a:solidFill>
              </a:rPr>
              <a:t>Audit Findings, cont.</a:t>
            </a:r>
            <a:endParaRPr lang="en-US" sz="3200" cap="none" dirty="0">
              <a:solidFill>
                <a:schemeClr val="accent2"/>
              </a:solidFill>
            </a:endParaRPr>
          </a:p>
        </p:txBody>
      </p:sp>
      <p:sp>
        <p:nvSpPr>
          <p:cNvPr id="74755" name="Text Placeholder 2"/>
          <p:cNvSpPr>
            <a:spLocks noGrp="1"/>
          </p:cNvSpPr>
          <p:nvPr>
            <p:ph type="body" idx="1"/>
          </p:nvPr>
        </p:nvSpPr>
        <p:spPr>
          <a:xfrm>
            <a:off x="17980" y="1447800"/>
            <a:ext cx="8763000" cy="3962400"/>
          </a:xfrm>
        </p:spPr>
        <p:txBody>
          <a:bodyPr/>
          <a:lstStyle/>
          <a:p>
            <a:pPr marL="1257300" lvl="2" indent="-342900" eaLnBrk="1" hangingPunct="1">
              <a:buFont typeface="Arial" pitchFamily="34" charset="0"/>
              <a:buChar char="•"/>
              <a:defRPr/>
            </a:pPr>
            <a:r>
              <a:rPr lang="en-US" sz="2400" dirty="0" smtClean="0">
                <a:solidFill>
                  <a:srgbClr val="000000"/>
                </a:solidFill>
                <a:ea typeface="ＭＳ Ｐゴシック" pitchFamily="-109" charset="-128"/>
              </a:rPr>
              <a:t>Cash receipts not traceable.</a:t>
            </a:r>
          </a:p>
          <a:p>
            <a:pPr marL="1257300" lvl="2" indent="-342900" eaLnBrk="1" hangingPunct="1">
              <a:buFont typeface="Arial" pitchFamily="34" charset="0"/>
              <a:buChar char="•"/>
              <a:defRPr/>
            </a:pPr>
            <a:r>
              <a:rPr lang="en-US" sz="2400" dirty="0">
                <a:solidFill>
                  <a:srgbClr val="000000"/>
                </a:solidFill>
                <a:ea typeface="ＭＳ Ｐゴシック" pitchFamily="-109" charset="-128"/>
              </a:rPr>
              <a:t>The </a:t>
            </a:r>
            <a:r>
              <a:rPr lang="en-US" sz="2400" dirty="0" smtClean="0">
                <a:solidFill>
                  <a:srgbClr val="000000"/>
                </a:solidFill>
                <a:ea typeface="ＭＳ Ｐゴシック" pitchFamily="-109" charset="-128"/>
              </a:rPr>
              <a:t>who</a:t>
            </a:r>
            <a:r>
              <a:rPr lang="en-US" sz="2400" dirty="0">
                <a:solidFill>
                  <a:srgbClr val="000000"/>
                </a:solidFill>
                <a:ea typeface="ＭＳ Ｐゴシック" pitchFamily="-109" charset="-128"/>
              </a:rPr>
              <a:t>, </a:t>
            </a:r>
            <a:r>
              <a:rPr lang="en-US" sz="2400" dirty="0" smtClean="0">
                <a:solidFill>
                  <a:srgbClr val="000000"/>
                </a:solidFill>
                <a:ea typeface="ＭＳ Ｐゴシック" pitchFamily="-109" charset="-128"/>
              </a:rPr>
              <a:t>what</a:t>
            </a:r>
            <a:r>
              <a:rPr lang="en-US" sz="2400" dirty="0">
                <a:solidFill>
                  <a:srgbClr val="000000"/>
                </a:solidFill>
                <a:ea typeface="ＭＳ Ｐゴシック" pitchFamily="-109" charset="-128"/>
              </a:rPr>
              <a:t>, </a:t>
            </a:r>
            <a:r>
              <a:rPr lang="en-US" sz="2400" dirty="0" smtClean="0">
                <a:solidFill>
                  <a:srgbClr val="000000"/>
                </a:solidFill>
                <a:ea typeface="ＭＳ Ｐゴシック" pitchFamily="-109" charset="-128"/>
              </a:rPr>
              <a:t>when</a:t>
            </a:r>
            <a:r>
              <a:rPr lang="en-US" sz="2400" dirty="0">
                <a:solidFill>
                  <a:srgbClr val="000000"/>
                </a:solidFill>
                <a:ea typeface="ＭＳ Ｐゴシック" pitchFamily="-109" charset="-128"/>
              </a:rPr>
              <a:t>, </a:t>
            </a:r>
            <a:r>
              <a:rPr lang="en-US" sz="2400" dirty="0" smtClean="0">
                <a:solidFill>
                  <a:srgbClr val="000000"/>
                </a:solidFill>
                <a:ea typeface="ＭＳ Ｐゴシック" pitchFamily="-109" charset="-128"/>
              </a:rPr>
              <a:t>where </a:t>
            </a:r>
            <a:r>
              <a:rPr lang="en-US" sz="2400" dirty="0">
                <a:solidFill>
                  <a:srgbClr val="000000"/>
                </a:solidFill>
                <a:ea typeface="ＭＳ Ｐゴシック" pitchFamily="-109" charset="-128"/>
              </a:rPr>
              <a:t>and </a:t>
            </a:r>
            <a:r>
              <a:rPr lang="en-US" sz="2400" dirty="0" smtClean="0">
                <a:solidFill>
                  <a:srgbClr val="000000"/>
                </a:solidFill>
                <a:ea typeface="ＭＳ Ｐゴシック" pitchFamily="-109" charset="-128"/>
              </a:rPr>
              <a:t>why’s are missing on the documentation.</a:t>
            </a:r>
            <a:endParaRPr lang="en-US" sz="2400" dirty="0">
              <a:solidFill>
                <a:srgbClr val="000000"/>
              </a:solidFill>
              <a:ea typeface="ＭＳ Ｐゴシック" pitchFamily="-109" charset="-128"/>
            </a:endParaRPr>
          </a:p>
          <a:p>
            <a:pPr marL="1257300" lvl="2" indent="-342900" eaLnBrk="1" hangingPunct="1">
              <a:buFont typeface="Arial" pitchFamily="34" charset="0"/>
              <a:buChar char="•"/>
              <a:defRPr/>
            </a:pPr>
            <a:r>
              <a:rPr lang="en-US" sz="2400" dirty="0">
                <a:solidFill>
                  <a:srgbClr val="000000"/>
                </a:solidFill>
                <a:ea typeface="ＭＳ Ｐゴシック" pitchFamily="-109" charset="-128"/>
              </a:rPr>
              <a:t>Receipt books are not </a:t>
            </a:r>
            <a:r>
              <a:rPr lang="en-US" sz="2400" dirty="0" smtClean="0">
                <a:solidFill>
                  <a:srgbClr val="000000"/>
                </a:solidFill>
                <a:ea typeface="ＭＳ Ｐゴシック" pitchFamily="-109" charset="-128"/>
              </a:rPr>
              <a:t>used </a:t>
            </a:r>
            <a:r>
              <a:rPr lang="en-US" sz="2400" dirty="0">
                <a:solidFill>
                  <a:srgbClr val="000000"/>
                </a:solidFill>
                <a:ea typeface="ＭＳ Ｐゴシック" pitchFamily="-109" charset="-128"/>
              </a:rPr>
              <a:t>and/or properly completed.</a:t>
            </a:r>
          </a:p>
          <a:p>
            <a:pPr marL="1257300" lvl="2" indent="-342900" eaLnBrk="1" hangingPunct="1">
              <a:buFont typeface="Arial" pitchFamily="34" charset="0"/>
              <a:buChar char="•"/>
              <a:defRPr/>
            </a:pPr>
            <a:r>
              <a:rPr lang="en-US" sz="2400" dirty="0">
                <a:solidFill>
                  <a:srgbClr val="000000"/>
                </a:solidFill>
                <a:ea typeface="ＭＳ Ｐゴシック" pitchFamily="-109" charset="-128"/>
              </a:rPr>
              <a:t>Cash </a:t>
            </a:r>
            <a:r>
              <a:rPr lang="en-US" sz="2400" dirty="0" smtClean="0">
                <a:solidFill>
                  <a:srgbClr val="000000"/>
                </a:solidFill>
                <a:ea typeface="ＭＳ Ｐゴシック" pitchFamily="-109" charset="-128"/>
              </a:rPr>
              <a:t>collection form </a:t>
            </a:r>
            <a:r>
              <a:rPr lang="en-US" sz="2400" dirty="0">
                <a:solidFill>
                  <a:srgbClr val="000000"/>
                </a:solidFill>
                <a:ea typeface="ＭＳ Ｐゴシック" pitchFamily="-109" charset="-128"/>
              </a:rPr>
              <a:t>and </a:t>
            </a:r>
            <a:r>
              <a:rPr lang="en-US" sz="2400" dirty="0" smtClean="0">
                <a:solidFill>
                  <a:srgbClr val="000000"/>
                </a:solidFill>
                <a:ea typeface="ＭＳ Ｐゴシック" pitchFamily="-109" charset="-128"/>
              </a:rPr>
              <a:t>ticket numbers </a:t>
            </a:r>
            <a:r>
              <a:rPr lang="en-US" sz="2400" dirty="0">
                <a:solidFill>
                  <a:srgbClr val="000000"/>
                </a:solidFill>
                <a:ea typeface="ＭＳ Ｐゴシック" pitchFamily="-109" charset="-128"/>
              </a:rPr>
              <a:t>are not used and/or </a:t>
            </a:r>
            <a:r>
              <a:rPr lang="en-US" sz="2400" dirty="0" smtClean="0">
                <a:solidFill>
                  <a:srgbClr val="000000"/>
                </a:solidFill>
                <a:ea typeface="ＭＳ Ｐゴシック" pitchFamily="-109" charset="-128"/>
              </a:rPr>
              <a:t>reconciled.</a:t>
            </a:r>
            <a:endParaRPr lang="en-US" sz="2400" dirty="0" smtClean="0">
              <a:solidFill>
                <a:schemeClr val="tx1"/>
              </a:solidFill>
            </a:endParaRPr>
          </a:p>
          <a:p>
            <a:pPr marL="1257300" lvl="2" indent="-342900" eaLnBrk="1" hangingPunct="1">
              <a:buFont typeface="Arial" pitchFamily="34" charset="0"/>
              <a:buChar char="•"/>
              <a:defRPr/>
            </a:pPr>
            <a:r>
              <a:rPr lang="en-US" sz="2400" dirty="0" smtClean="0">
                <a:solidFill>
                  <a:schemeClr val="tx1"/>
                </a:solidFill>
              </a:rPr>
              <a:t>Deposits </a:t>
            </a:r>
            <a:r>
              <a:rPr lang="en-US" sz="2400" dirty="0">
                <a:solidFill>
                  <a:schemeClr val="tx1"/>
                </a:solidFill>
              </a:rPr>
              <a:t>received are not taken to the bank in a timely </a:t>
            </a:r>
            <a:r>
              <a:rPr lang="en-US" sz="2400" dirty="0" smtClean="0">
                <a:solidFill>
                  <a:schemeClr val="tx1"/>
                </a:solidFill>
              </a:rPr>
              <a:t>manner.</a:t>
            </a:r>
            <a:r>
              <a:rPr lang="en-US" sz="2400" dirty="0"/>
              <a:t> </a:t>
            </a:r>
            <a:endParaRPr lang="en-US" sz="2400" dirty="0" smtClean="0"/>
          </a:p>
          <a:p>
            <a:pPr marL="1257300" lvl="2" indent="-342900" eaLnBrk="1" hangingPunct="1">
              <a:buFont typeface="Arial" pitchFamily="34" charset="0"/>
              <a:buChar char="•"/>
              <a:defRPr/>
            </a:pPr>
            <a:r>
              <a:rPr lang="en-US" sz="2400" dirty="0" smtClean="0">
                <a:solidFill>
                  <a:schemeClr val="tx1"/>
                </a:solidFill>
              </a:rPr>
              <a:t>Bank </a:t>
            </a:r>
            <a:r>
              <a:rPr lang="en-US" sz="2400" dirty="0">
                <a:solidFill>
                  <a:schemeClr val="tx1"/>
                </a:solidFill>
              </a:rPr>
              <a:t>reconciliations not prepared </a:t>
            </a:r>
            <a:r>
              <a:rPr lang="en-US" sz="2400" dirty="0" smtClean="0">
                <a:solidFill>
                  <a:schemeClr val="tx1"/>
                </a:solidFill>
              </a:rPr>
              <a:t>monthly.</a:t>
            </a:r>
            <a:endParaRPr lang="en-US" sz="2400" dirty="0">
              <a:solidFill>
                <a:schemeClr val="tx1"/>
              </a:solidFill>
            </a:endParaRPr>
          </a:p>
          <a:p>
            <a:pPr lvl="2" eaLnBrk="1" hangingPunct="1">
              <a:buClr>
                <a:srgbClr val="FF0000"/>
              </a:buClr>
              <a:buFont typeface="Wingdings" pitchFamily="-109" charset="2"/>
              <a:buChar char="Ø"/>
              <a:defRPr/>
            </a:pPr>
            <a:endParaRPr lang="en-US" sz="2400" dirty="0">
              <a:solidFill>
                <a:schemeClr val="tx1"/>
              </a:solidFill>
            </a:endParaRPr>
          </a:p>
        </p:txBody>
      </p:sp>
    </p:spTree>
    <p:extLst>
      <p:ext uri="{BB962C8B-B14F-4D97-AF65-F5344CB8AC3E}">
        <p14:creationId xmlns:p14="http://schemas.microsoft.com/office/powerpoint/2010/main" xmlns="" val="2676366936"/>
      </p:ext>
    </p:extLst>
  </p:cSld>
  <p:clrMapOvr>
    <a:masterClrMapping/>
  </p:clrMapOvr>
  <p:transition>
    <p:fade thruBlk="1"/>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704850"/>
            <a:ext cx="8229600" cy="666750"/>
          </a:xfrm>
        </p:spPr>
        <p:txBody>
          <a:bodyPr/>
          <a:lstStyle/>
          <a:p>
            <a:pPr eaLnBrk="1" hangingPunct="1"/>
            <a:r>
              <a:rPr lang="en-US" sz="3200" dirty="0" smtClean="0">
                <a:solidFill>
                  <a:schemeClr val="accent2"/>
                </a:solidFill>
                <a:ea typeface="ＭＳ Ｐゴシック" pitchFamily="-109" charset="-128"/>
              </a:rPr>
              <a:t>Audit Findings, cont.</a:t>
            </a:r>
          </a:p>
        </p:txBody>
      </p:sp>
      <p:sp>
        <p:nvSpPr>
          <p:cNvPr id="102403" name="Rectangle 3"/>
          <p:cNvSpPr>
            <a:spLocks noGrp="1" noChangeArrowheads="1"/>
          </p:cNvSpPr>
          <p:nvPr>
            <p:ph type="body" idx="1"/>
          </p:nvPr>
        </p:nvSpPr>
        <p:spPr>
          <a:xfrm>
            <a:off x="914400" y="1524000"/>
            <a:ext cx="7467600" cy="4297363"/>
          </a:xfrm>
        </p:spPr>
        <p:txBody>
          <a:bodyPr/>
          <a:lstStyle/>
          <a:p>
            <a:pPr eaLnBrk="1" hangingPunct="1"/>
            <a:r>
              <a:rPr lang="en-US" sz="2600" dirty="0" smtClean="0">
                <a:ea typeface="ＭＳ Ｐゴシック" pitchFamily="-109" charset="-128"/>
              </a:rPr>
              <a:t>Auditors review a sampling of transactions</a:t>
            </a:r>
          </a:p>
          <a:p>
            <a:pPr lvl="1" eaLnBrk="1" hangingPunct="1"/>
            <a:r>
              <a:rPr lang="en-US" dirty="0" smtClean="0">
                <a:ea typeface="ＭＳ Ｐゴシック" pitchFamily="-109" charset="-128"/>
              </a:rPr>
              <a:t>They may not find everything that they should.</a:t>
            </a:r>
          </a:p>
          <a:p>
            <a:pPr eaLnBrk="1" hangingPunct="1"/>
            <a:endParaRPr lang="en-US" sz="2600" dirty="0" smtClean="0">
              <a:ea typeface="ＭＳ Ｐゴシック" pitchFamily="-109" charset="-128"/>
            </a:endParaRPr>
          </a:p>
          <a:p>
            <a:pPr eaLnBrk="1" hangingPunct="1"/>
            <a:r>
              <a:rPr lang="en-US" sz="2600" dirty="0" smtClean="0">
                <a:ea typeface="ＭＳ Ｐゴシック" pitchFamily="-109" charset="-128"/>
              </a:rPr>
              <a:t>Incorrect procedures undetected by auditors should still be corrected – Remember, this protects you, the students, and the ASB.</a:t>
            </a:r>
          </a:p>
        </p:txBody>
      </p:sp>
    </p:spTree>
    <p:extLst>
      <p:ext uri="{BB962C8B-B14F-4D97-AF65-F5344CB8AC3E}">
        <p14:creationId xmlns:p14="http://schemas.microsoft.com/office/powerpoint/2010/main" xmlns="" val="2393836015"/>
      </p:ext>
    </p:extLst>
  </p:cSld>
  <p:clrMapOvr>
    <a:masterClrMapping/>
  </p:clrMapOvr>
  <p:transition>
    <p:fade thruBlk="1"/>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57200"/>
            <a:ext cx="7772400" cy="1143000"/>
          </a:xfrm>
          <a:extLst/>
        </p:spPr>
        <p:txBody>
          <a:bodyPr/>
          <a:lstStyle/>
          <a:p>
            <a:pPr algn="ctr">
              <a:defRPr/>
            </a:pPr>
            <a:r>
              <a:rPr lang="en-US" sz="3200" cap="none" dirty="0" smtClean="0">
                <a:solidFill>
                  <a:schemeClr val="accent2"/>
                </a:solidFill>
              </a:rPr>
              <a:t>When you Have Questions </a:t>
            </a:r>
            <a:br>
              <a:rPr lang="en-US" sz="3200" cap="none" dirty="0" smtClean="0">
                <a:solidFill>
                  <a:schemeClr val="accent2"/>
                </a:solidFill>
              </a:rPr>
            </a:br>
            <a:endParaRPr lang="en-US" sz="3200" cap="none" dirty="0">
              <a:solidFill>
                <a:schemeClr val="accent2"/>
              </a:solidFill>
            </a:endParaRPr>
          </a:p>
        </p:txBody>
      </p:sp>
      <p:sp>
        <p:nvSpPr>
          <p:cNvPr id="134147" name="Text Placeholder 2"/>
          <p:cNvSpPr>
            <a:spLocks noGrp="1"/>
          </p:cNvSpPr>
          <p:nvPr>
            <p:ph type="body" idx="1"/>
          </p:nvPr>
        </p:nvSpPr>
        <p:spPr>
          <a:xfrm>
            <a:off x="914400" y="1752600"/>
            <a:ext cx="7543800" cy="2438400"/>
          </a:xfrm>
        </p:spPr>
        <p:txBody>
          <a:bodyPr/>
          <a:lstStyle/>
          <a:p>
            <a:pPr marL="457200" indent="-457200">
              <a:buFont typeface="Arial" pitchFamily="34" charset="0"/>
              <a:buChar char="•"/>
            </a:pPr>
            <a:endParaRPr lang="en-US" sz="2600" dirty="0" smtClean="0">
              <a:ea typeface="ＭＳ Ｐゴシック" pitchFamily="-109" charset="-128"/>
            </a:endParaRPr>
          </a:p>
          <a:p>
            <a:pPr marL="457200" indent="-457200">
              <a:buFont typeface="Arial" pitchFamily="34" charset="0"/>
              <a:buChar char="•"/>
            </a:pPr>
            <a:endParaRPr lang="en-US" sz="2600" dirty="0">
              <a:ea typeface="ＭＳ Ｐゴシック" pitchFamily="-109" charset="-128"/>
            </a:endParaRPr>
          </a:p>
          <a:p>
            <a:pPr marL="457200" indent="-457200">
              <a:buFont typeface="Arial" pitchFamily="34" charset="0"/>
              <a:buChar char="•"/>
            </a:pPr>
            <a:endParaRPr lang="en-US" sz="2600" dirty="0" smtClean="0">
              <a:ea typeface="ＭＳ Ｐゴシック" pitchFamily="-109" charset="-128"/>
            </a:endParaRPr>
          </a:p>
          <a:p>
            <a:pPr marL="457200" indent="-457200">
              <a:buFont typeface="Arial" pitchFamily="34" charset="0"/>
              <a:buChar char="•"/>
            </a:pPr>
            <a:endParaRPr lang="en-US" sz="2600" dirty="0">
              <a:ea typeface="ＭＳ Ｐゴシック" pitchFamily="-109" charset="-128"/>
            </a:endParaRPr>
          </a:p>
          <a:p>
            <a:pPr marL="457200" indent="-457200">
              <a:buFont typeface="Arial" pitchFamily="34" charset="0"/>
              <a:buChar char="•"/>
            </a:pPr>
            <a:endParaRPr lang="en-US" sz="2600" dirty="0" smtClean="0">
              <a:ea typeface="ＭＳ Ｐゴシック" pitchFamily="-109" charset="-128"/>
            </a:endParaRPr>
          </a:p>
          <a:p>
            <a:endParaRPr lang="en-US" sz="2600" dirty="0">
              <a:ea typeface="ＭＳ Ｐゴシック" pitchFamily="-109" charset="-128"/>
            </a:endParaRPr>
          </a:p>
          <a:p>
            <a:pPr marL="457200" indent="-457200">
              <a:buFont typeface="Arial" pitchFamily="34" charset="0"/>
              <a:buChar char="•"/>
            </a:pPr>
            <a:r>
              <a:rPr lang="en-US" sz="2600" dirty="0" smtClean="0">
                <a:ea typeface="ＭＳ Ｐゴシック" pitchFamily="-109" charset="-128"/>
              </a:rPr>
              <a:t>District </a:t>
            </a:r>
            <a:r>
              <a:rPr lang="en-US" sz="2600" dirty="0">
                <a:ea typeface="ＭＳ Ｐゴシック" pitchFamily="-109" charset="-128"/>
              </a:rPr>
              <a:t>Office</a:t>
            </a:r>
          </a:p>
          <a:p>
            <a:pPr marL="457200" indent="-457200">
              <a:buFont typeface="Arial" pitchFamily="34" charset="0"/>
              <a:buChar char="•"/>
            </a:pPr>
            <a:r>
              <a:rPr lang="en-US" sz="2600" dirty="0" smtClean="0">
                <a:ea typeface="ＭＳ Ｐゴシック" pitchFamily="-109" charset="-128"/>
              </a:rPr>
              <a:t>FCMAT’s on-line help desk.  You can visit the help desk at </a:t>
            </a:r>
            <a:r>
              <a:rPr lang="en-US" sz="2600" dirty="0" smtClean="0">
                <a:ea typeface="ＭＳ Ｐゴシック" pitchFamily="-109" charset="-128"/>
                <a:hlinkClick r:id="rId2"/>
              </a:rPr>
              <a:t>www.fcmat.org</a:t>
            </a:r>
            <a:r>
              <a:rPr lang="en-US" sz="2600" dirty="0" smtClean="0">
                <a:ea typeface="ＭＳ Ｐゴシック" pitchFamily="-109" charset="-128"/>
              </a:rPr>
              <a:t> and review the previously asked questions and answers and will most likely find your question.  If you have a situation that has not been previously addressed, you will be able to submit your question through the website.</a:t>
            </a:r>
          </a:p>
        </p:txBody>
      </p:sp>
    </p:spTree>
  </p:cSld>
  <p:clrMapOvr>
    <a:masterClrMapping/>
  </p:clrMapOvr>
  <p:transition>
    <p:fade thruBlk="1"/>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3"/>
          <p:cNvSpPr>
            <a:spLocks noGrp="1"/>
          </p:cNvSpPr>
          <p:nvPr>
            <p:ph type="title"/>
          </p:nvPr>
        </p:nvSpPr>
        <p:spPr>
          <a:xfrm>
            <a:off x="457200" y="533400"/>
            <a:ext cx="8229600" cy="990600"/>
          </a:xfrm>
        </p:spPr>
        <p:txBody>
          <a:bodyPr/>
          <a:lstStyle/>
          <a:p>
            <a:r>
              <a:rPr lang="en-US" dirty="0" smtClean="0">
                <a:solidFill>
                  <a:schemeClr val="accent2"/>
                </a:solidFill>
                <a:ea typeface="ＭＳ Ｐゴシック" pitchFamily="-109" charset="-128"/>
              </a:rPr>
              <a:t>Any Questions???</a:t>
            </a:r>
          </a:p>
        </p:txBody>
      </p:sp>
      <p:sp>
        <p:nvSpPr>
          <p:cNvPr id="135171" name="Content Placeholder 1"/>
          <p:cNvSpPr>
            <a:spLocks noGrp="1"/>
          </p:cNvSpPr>
          <p:nvPr>
            <p:ph idx="1"/>
          </p:nvPr>
        </p:nvSpPr>
        <p:spPr/>
        <p:txBody>
          <a:bodyPr/>
          <a:lstStyle/>
          <a:p>
            <a:endParaRPr lang="en-US" dirty="0" smtClean="0">
              <a:ea typeface="ＭＳ Ｐゴシック" pitchFamily="-109" charset="-128"/>
            </a:endParaRPr>
          </a:p>
        </p:txBody>
      </p:sp>
    </p:spTree>
  </p:cSld>
  <p:clrMapOvr>
    <a:masterClrMapping/>
  </p:clrMapOvr>
  <p:transition>
    <p:fade thruBlk="1"/>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3"/>
          <p:cNvSpPr>
            <a:spLocks noGrp="1"/>
          </p:cNvSpPr>
          <p:nvPr>
            <p:ph type="title"/>
          </p:nvPr>
        </p:nvSpPr>
        <p:spPr>
          <a:xfrm>
            <a:off x="457200" y="533400"/>
            <a:ext cx="8229600" cy="990600"/>
          </a:xfrm>
        </p:spPr>
        <p:txBody>
          <a:bodyPr/>
          <a:lstStyle/>
          <a:p>
            <a:r>
              <a:rPr lang="en-US" dirty="0" smtClean="0">
                <a:solidFill>
                  <a:schemeClr val="accent2"/>
                </a:solidFill>
                <a:ea typeface="ＭＳ Ｐゴシック" pitchFamily="-109" charset="-128"/>
              </a:rPr>
              <a:t>Thank You For Attending</a:t>
            </a:r>
          </a:p>
        </p:txBody>
      </p:sp>
      <p:sp>
        <p:nvSpPr>
          <p:cNvPr id="135171" name="Content Placeholder 1"/>
          <p:cNvSpPr>
            <a:spLocks noGrp="1"/>
          </p:cNvSpPr>
          <p:nvPr>
            <p:ph idx="1"/>
          </p:nvPr>
        </p:nvSpPr>
        <p:spPr/>
        <p:txBody>
          <a:bodyPr/>
          <a:lstStyle/>
          <a:p>
            <a:endParaRPr lang="en-US" dirty="0" smtClean="0">
              <a:ea typeface="ＭＳ Ｐゴシック" pitchFamily="-109" charset="-128"/>
            </a:endParaRPr>
          </a:p>
        </p:txBody>
      </p:sp>
    </p:spTree>
    <p:extLst>
      <p:ext uri="{BB962C8B-B14F-4D97-AF65-F5344CB8AC3E}">
        <p14:creationId xmlns:p14="http://schemas.microsoft.com/office/powerpoint/2010/main" xmlns="" val="3018389119"/>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57200"/>
            <a:ext cx="8229600" cy="742950"/>
          </a:xfrm>
        </p:spPr>
        <p:txBody>
          <a:bodyPr/>
          <a:lstStyle/>
          <a:p>
            <a:pPr algn="ctr" eaLnBrk="1" hangingPunct="1"/>
            <a:r>
              <a:rPr lang="en-US" sz="3200" dirty="0">
                <a:solidFill>
                  <a:schemeClr val="accent2"/>
                </a:solidFill>
                <a:ea typeface="ＭＳ Ｐゴシック" pitchFamily="-109" charset="-128"/>
              </a:rPr>
              <a:t>Student Club and Trust Accounts</a:t>
            </a:r>
            <a:endParaRPr lang="en-US" sz="3200" dirty="0" smtClean="0">
              <a:solidFill>
                <a:srgbClr val="0000FF"/>
              </a:solidFill>
              <a:ea typeface="ＭＳ Ｐゴシック" pitchFamily="-109" charset="-128"/>
            </a:endParaRPr>
          </a:p>
        </p:txBody>
      </p:sp>
      <p:sp>
        <p:nvSpPr>
          <p:cNvPr id="17411" name="Content Placeholder 2"/>
          <p:cNvSpPr>
            <a:spLocks noGrp="1"/>
          </p:cNvSpPr>
          <p:nvPr>
            <p:ph idx="1"/>
          </p:nvPr>
        </p:nvSpPr>
        <p:spPr>
          <a:xfrm>
            <a:off x="533400" y="1219200"/>
            <a:ext cx="8153400" cy="4876800"/>
          </a:xfrm>
        </p:spPr>
        <p:txBody>
          <a:bodyPr/>
          <a:lstStyle/>
          <a:p>
            <a:r>
              <a:rPr lang="en-US" dirty="0" smtClean="0">
                <a:ea typeface="ＭＳ Ｐゴシック" pitchFamily="-109" charset="-128"/>
              </a:rPr>
              <a:t>What is a CLUB then?</a:t>
            </a:r>
          </a:p>
          <a:p>
            <a:pPr lvl="2" eaLnBrk="1" hangingPunct="1"/>
            <a:r>
              <a:rPr lang="en-US" dirty="0" smtClean="0">
                <a:ea typeface="ＭＳ Ｐゴシック" pitchFamily="-109" charset="-128"/>
              </a:rPr>
              <a:t>Composed of currently enrolled students at that specific school site</a:t>
            </a:r>
          </a:p>
          <a:p>
            <a:pPr lvl="2" eaLnBrk="1" hangingPunct="1"/>
            <a:r>
              <a:rPr lang="en-US" dirty="0" smtClean="0">
                <a:ea typeface="ＭＳ Ｐゴシック" pitchFamily="-109" charset="-128"/>
              </a:rPr>
              <a:t>Certificated employee as an advisor</a:t>
            </a:r>
          </a:p>
          <a:p>
            <a:pPr lvl="2" eaLnBrk="1" hangingPunct="1"/>
            <a:r>
              <a:rPr lang="en-US" dirty="0" smtClean="0">
                <a:ea typeface="ＭＳ Ｐゴシック" pitchFamily="-109" charset="-128"/>
              </a:rPr>
              <a:t>Students </a:t>
            </a:r>
            <a:r>
              <a:rPr lang="en-US" dirty="0" smtClean="0">
                <a:solidFill>
                  <a:srgbClr val="FF0000"/>
                </a:solidFill>
                <a:ea typeface="ＭＳ Ｐゴシック" pitchFamily="-109" charset="-128"/>
              </a:rPr>
              <a:t>MUST</a:t>
            </a:r>
            <a:r>
              <a:rPr lang="en-US" dirty="0" smtClean="0">
                <a:ea typeface="ＭＳ Ｐゴシック" pitchFamily="-109" charset="-128"/>
              </a:rPr>
              <a:t> play a major role</a:t>
            </a:r>
          </a:p>
          <a:p>
            <a:pPr lvl="2" eaLnBrk="1" hangingPunct="1"/>
            <a:r>
              <a:rPr lang="en-US" dirty="0" smtClean="0">
                <a:ea typeface="ＭＳ Ｐゴシック" pitchFamily="-109" charset="-128"/>
              </a:rPr>
              <a:t>Students are the primary authority when making decisions</a:t>
            </a:r>
          </a:p>
          <a:p>
            <a:pPr lvl="2" eaLnBrk="1" hangingPunct="1"/>
            <a:r>
              <a:rPr lang="en-US" dirty="0" smtClean="0">
                <a:ea typeface="ＭＳ Ｐゴシック" pitchFamily="-109" charset="-128"/>
              </a:rPr>
              <a:t>Have approved constitution</a:t>
            </a:r>
          </a:p>
          <a:p>
            <a:pPr lvl="2" eaLnBrk="1" hangingPunct="1"/>
            <a:r>
              <a:rPr lang="en-US" dirty="0" smtClean="0">
                <a:ea typeface="ＭＳ Ｐゴシック" pitchFamily="-109" charset="-128"/>
              </a:rPr>
              <a:t>Elected officers</a:t>
            </a:r>
          </a:p>
          <a:p>
            <a:pPr lvl="2" eaLnBrk="1" hangingPunct="1"/>
            <a:r>
              <a:rPr lang="en-US" dirty="0" smtClean="0">
                <a:ea typeface="ＭＳ Ｐゴシック" pitchFamily="-109" charset="-128"/>
              </a:rPr>
              <a:t>Must have a budget</a:t>
            </a:r>
          </a:p>
          <a:p>
            <a:pPr lvl="2" eaLnBrk="1" hangingPunct="1"/>
            <a:r>
              <a:rPr lang="en-US" dirty="0">
                <a:ea typeface="ＭＳ Ｐゴシック" pitchFamily="-109" charset="-128"/>
              </a:rPr>
              <a:t>Formal </a:t>
            </a:r>
            <a:r>
              <a:rPr lang="en-US" dirty="0" smtClean="0">
                <a:ea typeface="ＭＳ Ｐゴシック" pitchFamily="-109" charset="-128"/>
              </a:rPr>
              <a:t>meetings  </a:t>
            </a:r>
            <a:endParaRPr lang="en-US" dirty="0">
              <a:ea typeface="ＭＳ Ｐゴシック" pitchFamily="-109" charset="-128"/>
            </a:endParaRPr>
          </a:p>
          <a:p>
            <a:pPr lvl="2" eaLnBrk="1" hangingPunct="1"/>
            <a:r>
              <a:rPr lang="en-US" dirty="0">
                <a:ea typeface="ＭＳ Ｐゴシック" pitchFamily="-109" charset="-128"/>
              </a:rPr>
              <a:t>Minutes of </a:t>
            </a:r>
            <a:r>
              <a:rPr lang="en-US" dirty="0" smtClean="0">
                <a:ea typeface="ＭＳ Ｐゴシック" pitchFamily="-109" charset="-128"/>
              </a:rPr>
              <a:t>meetings </a:t>
            </a:r>
            <a:endParaRPr lang="en-US" dirty="0">
              <a:ea typeface="ＭＳ Ｐゴシック" pitchFamily="-109" charset="-128"/>
            </a:endParaRPr>
          </a:p>
          <a:p>
            <a:pPr lvl="2" eaLnBrk="1" hangingPunct="1"/>
            <a:r>
              <a:rPr lang="en-US" dirty="0" smtClean="0">
                <a:ea typeface="ＭＳ Ｐゴシック" pitchFamily="-109" charset="-128"/>
              </a:rPr>
              <a:t>Clubs </a:t>
            </a:r>
            <a:r>
              <a:rPr lang="en-US" dirty="0">
                <a:ea typeface="ＭＳ Ｐゴシック" pitchFamily="-109" charset="-128"/>
              </a:rPr>
              <a:t>report to the student council</a:t>
            </a:r>
          </a:p>
          <a:p>
            <a:pPr lvl="2" eaLnBrk="1" hangingPunct="1">
              <a:buClr>
                <a:srgbClr val="0000FF"/>
              </a:buClr>
            </a:pPr>
            <a:endParaRPr lang="en-US" dirty="0" smtClean="0">
              <a:ea typeface="ＭＳ Ｐゴシック" pitchFamily="-109" charset="-128"/>
            </a:endParaRPr>
          </a:p>
        </p:txBody>
      </p:sp>
    </p:spTree>
  </p:cSld>
  <p:clrMapOvr>
    <a:masterClrMapping/>
  </p:clrMapOvr>
  <p:transition spd="slow">
    <p:diamond/>
  </p:transition>
  <p:timing>
    <p:tnLst>
      <p:par>
        <p:cTn id="1" dur="indefinite" restart="never" nodeType="tmRoot"/>
      </p:par>
    </p:tnLst>
  </p:timing>
</p:sld>
</file>

<file path=ppt/theme/theme1.xml><?xml version="1.0" encoding="utf-8"?>
<a:theme xmlns:a="http://schemas.openxmlformats.org/drawingml/2006/main" name="Tab 1- 2012 Combination Slides - Final">
  <a:themeElements>
    <a:clrScheme name="Presentation of bad new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tion of bad new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resentation of bad new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tion of bad new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 of bad new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tion of bad new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tion of bad new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tion of bad new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tion of bad new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7093</TotalTime>
  <Words>5121</Words>
  <Application>Microsoft Office PowerPoint</Application>
  <PresentationFormat>On-screen Show (4:3)</PresentationFormat>
  <Paragraphs>632</Paragraphs>
  <Slides>87</Slides>
  <Notes>2</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Tab 1- 2012 Combination Slides - Final</vt:lpstr>
      <vt:lpstr>Slide 1</vt:lpstr>
      <vt:lpstr>The ASB Accounting Manual and Desk Reference</vt:lpstr>
      <vt:lpstr>ASB Types</vt:lpstr>
      <vt:lpstr>ASB Types, cont.</vt:lpstr>
      <vt:lpstr>Starting up ASB and/or New Clubs</vt:lpstr>
      <vt:lpstr>Starting up ASB and/or New Clubs, cont.</vt:lpstr>
      <vt:lpstr>Are we ready, and truly understand, what an Organized ASB is?</vt:lpstr>
      <vt:lpstr>Organized Student Body</vt:lpstr>
      <vt:lpstr>Student Club and Trust Accounts</vt:lpstr>
      <vt:lpstr>Student Club and Trust Accounts, cont.</vt:lpstr>
      <vt:lpstr>Don’t Forget!</vt:lpstr>
      <vt:lpstr>How Do Parent Groups Fit In?</vt:lpstr>
      <vt:lpstr>District Board Policy and Regulations</vt:lpstr>
      <vt:lpstr>Business Office:</vt:lpstr>
      <vt:lpstr>Site Principal:</vt:lpstr>
      <vt:lpstr>ASB Advisor(s):</vt:lpstr>
      <vt:lpstr>ASB Advisor(s):, cont.:</vt:lpstr>
      <vt:lpstr>ASB Bookkeeper:</vt:lpstr>
      <vt:lpstr>ASB Bookkeeper:, cont.</vt:lpstr>
      <vt:lpstr>Student Council:</vt:lpstr>
      <vt:lpstr>Student Council:, cont.</vt:lpstr>
      <vt:lpstr>That's A LOT of Work!  I thought it was easier to spend money from ASB, not harder!</vt:lpstr>
      <vt:lpstr>Slide 23</vt:lpstr>
      <vt:lpstr>Budgets</vt:lpstr>
      <vt:lpstr>Budgets, cont.</vt:lpstr>
      <vt:lpstr>What Happens When a Class Graduates?</vt:lpstr>
      <vt:lpstr>What Should We Know About Raising Money?</vt:lpstr>
      <vt:lpstr>What Should We Know About Raising Money?, cont.</vt:lpstr>
      <vt:lpstr>Slide 29</vt:lpstr>
      <vt:lpstr>Slide 30</vt:lpstr>
      <vt:lpstr>Slide 31</vt:lpstr>
      <vt:lpstr>Revenue Potential, cont.</vt:lpstr>
      <vt:lpstr> Unallowable Fund-raisers</vt:lpstr>
      <vt:lpstr> Unallowable Fund-raisers, cont.</vt:lpstr>
      <vt:lpstr> Unallowable Fund-raisers, cont.</vt:lpstr>
      <vt:lpstr> Donations</vt:lpstr>
      <vt:lpstr> ASB Accounts are Not Pass-Through Accounts</vt:lpstr>
      <vt:lpstr>Cash Control Procedures</vt:lpstr>
      <vt:lpstr>Cash Control Procedures, cont.</vt:lpstr>
      <vt:lpstr>Cash Control Procedures, cont.</vt:lpstr>
      <vt:lpstr>Cash Control Procedures, cont.</vt:lpstr>
      <vt:lpstr>Cash Control Procedures for ASB Bookkeepers</vt:lpstr>
      <vt:lpstr>Deposits</vt:lpstr>
      <vt:lpstr>Bank Reconciliation Internal Controls should include:</vt:lpstr>
      <vt:lpstr>Allowable Expenses</vt:lpstr>
      <vt:lpstr>Allowable Expenses, cont.</vt:lpstr>
      <vt:lpstr>Allowable Expenses, cont.</vt:lpstr>
      <vt:lpstr>Allowable Expenses, cont.</vt:lpstr>
      <vt:lpstr>Allowable Expenses, cont.</vt:lpstr>
      <vt:lpstr>Unallowable Expenses</vt:lpstr>
      <vt:lpstr>Unallowable Expenses, cont.</vt:lpstr>
      <vt:lpstr>Are Awards Allowed?</vt:lpstr>
      <vt:lpstr>Are Awards Allowed?, cont.</vt:lpstr>
      <vt:lpstr>Are Awards Allowed?, cont.</vt:lpstr>
      <vt:lpstr>Are Gifts Allowable?</vt:lpstr>
      <vt:lpstr>Are Gifts Allowable?, cont.</vt:lpstr>
      <vt:lpstr>Are Donations to Other Organizations Allowed?</vt:lpstr>
      <vt:lpstr>Are Donations to Other Organizations Allowed?, cont.</vt:lpstr>
      <vt:lpstr>Are Scholarships Allowed?</vt:lpstr>
      <vt:lpstr>Are Scholarships Allowed?, cont.</vt:lpstr>
      <vt:lpstr>Are Scholarships Allowed?, cont.</vt:lpstr>
      <vt:lpstr>Is Employee Clothing/Attire Allowed?</vt:lpstr>
      <vt:lpstr>Is Employee Clothing/Attire Allowed?, cont.</vt:lpstr>
      <vt:lpstr>Are Employee Appreciation Meals Allowed?</vt:lpstr>
      <vt:lpstr>Are Employee Appreciation Meals Allowed?, cont.</vt:lpstr>
      <vt:lpstr>Contracts for ASB</vt:lpstr>
      <vt:lpstr>What Happens When the ASB Pays for a District Employee’s Services?</vt:lpstr>
      <vt:lpstr>What’s a Consultant?</vt:lpstr>
      <vt:lpstr>What Happens When a District Employee does Consultant Work for ASB?</vt:lpstr>
      <vt:lpstr>Internal Controls/Spending</vt:lpstr>
      <vt:lpstr>Internal Controls/Spending, cont.</vt:lpstr>
      <vt:lpstr>Internal Controls/Spending, cont.</vt:lpstr>
      <vt:lpstr>Are Purchase Orders Really Necessary?</vt:lpstr>
      <vt:lpstr>Internal Controls</vt:lpstr>
      <vt:lpstr>Internal Controls, cont.</vt:lpstr>
      <vt:lpstr>Internal Controls, cont.</vt:lpstr>
      <vt:lpstr>Journal Entries and Transfers</vt:lpstr>
      <vt:lpstr>ASB Minutes Requirements</vt:lpstr>
      <vt:lpstr>ASB Minutes Requirements, cont.</vt:lpstr>
      <vt:lpstr>Auditors</vt:lpstr>
      <vt:lpstr>Why Are There So Many Issues, Including Audit             Findings, in ASB?</vt:lpstr>
      <vt:lpstr>Audit Findings</vt:lpstr>
      <vt:lpstr>Audit Findings, cont.</vt:lpstr>
      <vt:lpstr>Audit Findings, cont.</vt:lpstr>
      <vt:lpstr>When you Have Questions  </vt:lpstr>
      <vt:lpstr>Any Questions???</vt:lpstr>
      <vt:lpstr>Thank You For Attending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lwishart</dc:creator>
  <cp:lastModifiedBy>User</cp:lastModifiedBy>
  <cp:revision>82</cp:revision>
  <dcterms:created xsi:type="dcterms:W3CDTF">2012-08-14T18:36:42Z</dcterms:created>
  <dcterms:modified xsi:type="dcterms:W3CDTF">2013-08-05T16:57:48Z</dcterms:modified>
</cp:coreProperties>
</file>